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12192000" cy="6858000"/>
  <p:notesSz cx="6858000" cy="9144000"/>
  <p:embeddedFontLst>
    <p:embeddedFont>
      <p:font typeface="Play" panose="020B0604020202020204" charset="0"/>
      <p:regular r:id="rId38"/>
      <p:bold r:id="rId39"/>
    </p:embeddedFont>
    <p:embeddedFont>
      <p:font typeface="Trebuchet MS" panose="020B060302020202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4" roundtripDataSignature="AMtx7mgpJZIVwkFTA5ozNVmio8WW6ad5z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5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pt-BR"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d4a43703f3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d4a43703f3_0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g2d4a43703f3_0_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d4a43703f3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d4a43703f3_0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g2d4a43703f3_0_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d4a43703f3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d4a43703f3_0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g2d4a43703f3_0_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a:t>Uma das principais atualizações.Ao diagrama de classes?É a definição de navegabilidade entre as classes.Quando falamos de navegabilidade, estamos falando.Das setas?Das associações?Entre classes usadas para indicar.Que o objeto de uma classe?Enxergará o objeto?De outra classe?</a:t>
            </a:r>
            <a:endParaRPr/>
          </a:p>
          <a:p>
            <a:pPr marL="0" lvl="0" indent="0" algn="l" rtl="0">
              <a:spcBef>
                <a:spcPts val="0"/>
              </a:spcBef>
              <a:spcAft>
                <a:spcPts val="0"/>
              </a:spcAft>
              <a:buNone/>
            </a:pPr>
            <a:r>
              <a:rPr lang="pt-BR"/>
              <a:t>Na prática, enxergar.Nada mais é do que.Invocar,Solicitar.Chamar?Operações.públicas de objeto. Para fazer essas invocações?É preciso.Ter Disponível.Uma variável.Referenciando.Esse objeto? </a:t>
            </a:r>
            <a:endParaRPr/>
          </a:p>
          <a:p>
            <a:pPr marL="0" lvl="0" indent="0" algn="l" rtl="0">
              <a:spcBef>
                <a:spcPts val="0"/>
              </a:spcBef>
              <a:spcAft>
                <a:spcPts val="0"/>
              </a:spcAft>
              <a:buNone/>
            </a:pPr>
            <a:r>
              <a:rPr lang="pt-BR"/>
              <a:t>No diagrama de classes inicial Como não estávamos preocupados?Com detalhes?Usadas foram, principalmente.Bidirecionais?Ou unidirecionais?</a:t>
            </a:r>
            <a:endParaRPr/>
          </a:p>
          <a:p>
            <a:pPr marL="0" lvl="0" indent="0" algn="l" rtl="0">
              <a:spcBef>
                <a:spcPts val="0"/>
              </a:spcBef>
              <a:spcAft>
                <a:spcPts val="0"/>
              </a:spcAft>
              <a:buNone/>
            </a:pPr>
            <a:r>
              <a:rPr lang="pt-BR"/>
              <a:t>No caso da seta unidirecional. Apenas a classe remetente.Enxerga?A classe receptora.Então, se olharmos aqui no exemplo.Classe a, possui uma referência.Um atributo.Do tipo classe b?Classe b, não A classe ar.E, portanto, não possui nenhuma referência.Essa classe em seu Código.</a:t>
            </a:r>
            <a:endParaRPr/>
          </a:p>
          <a:p>
            <a:pPr marL="0" lvl="0" indent="0" algn="l" rtl="0">
              <a:spcBef>
                <a:spcPts val="0"/>
              </a:spcBef>
              <a:spcAft>
                <a:spcPts val="0"/>
              </a:spcAft>
              <a:buNone/>
            </a:pPr>
            <a:r>
              <a:rPr lang="pt-BR"/>
              <a:t>Já no caso da seta bidirecional.Os objetos de ambas as classes.Enxergariam uns aos outros.E, portanto.Ambas as classes.Tem uma referência.A outra classe. </a:t>
            </a:r>
            <a:endParaRPr/>
          </a:p>
          <a:p>
            <a:pPr marL="0" lvl="0" indent="0" algn="l" rtl="0">
              <a:spcBef>
                <a:spcPts val="1000"/>
              </a:spcBef>
              <a:spcAft>
                <a:spcPts val="0"/>
              </a:spcAft>
              <a:buNone/>
            </a:pPr>
            <a:br>
              <a:rPr lang="pt-BR"/>
            </a:br>
            <a:endParaRPr/>
          </a:p>
        </p:txBody>
      </p:sp>
      <p:sp>
        <p:nvSpPr>
          <p:cNvPr id="228" name="Google Shape;228;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sz="1200"/>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0" name="Google Shape;240;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br>
              <a:rPr lang="pt-BR"/>
            </a:br>
            <a:endParaRPr/>
          </a:p>
          <a:p>
            <a:pPr marL="0" lvl="0" indent="0" algn="l" rtl="0">
              <a:spcBef>
                <a:spcPts val="0"/>
              </a:spcBef>
              <a:spcAft>
                <a:spcPts val="0"/>
              </a:spcAft>
              <a:buNone/>
            </a:pPr>
            <a:br>
              <a:rPr lang="pt-BR"/>
            </a:br>
            <a:endParaRPr/>
          </a:p>
        </p:txBody>
      </p:sp>
      <p:sp>
        <p:nvSpPr>
          <p:cNvPr id="241" name="Google Shape;241;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sz="1200"/>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 name="Google Shape;258;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 name="Google Shape;268;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a:t>Nosso terceiro tópico, aqui na lista.De atualizações para trazer o diagrama de classe de análise.Aquele feito lá no começo.Para o estado de diagrama de classes de projeto.Que após o diagrama de sequência.A revisão de responsabilidades.</a:t>
            </a:r>
            <a:endParaRPr/>
          </a:p>
          <a:p>
            <a:pPr marL="0" lvl="0" indent="0" algn="l" rtl="0">
              <a:spcBef>
                <a:spcPts val="0"/>
              </a:spcBef>
              <a:spcAft>
                <a:spcPts val="0"/>
              </a:spcAft>
              <a:buNone/>
            </a:pPr>
            <a:r>
              <a:rPr lang="pt-BR"/>
              <a:t>Como eu já disse algumas vezes.Ao longo da modelagem do sistema.Novas casas foram adicionadas.Outras classes foram removidas.Algumas classes foram alteradas.E todas essas mudanças precisam ser.Refletidas.No diagrama de classes, para que?A modelagem como um todo sistema, fique consistente.E nessa atualização do programa de casas.Precisamos então reavaliar a distribuição de responsabilidades.</a:t>
            </a:r>
            <a:br>
              <a:rPr lang="pt-BR"/>
            </a:br>
            <a:endParaRPr/>
          </a:p>
        </p:txBody>
      </p:sp>
      <p:sp>
        <p:nvSpPr>
          <p:cNvPr id="269" name="Google Shape;269;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sz="1200"/>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a:t>Aqui temos um exemplo de uma classe chamada conta bancária.Que inclui.O nome e endereço do correntista.Talvez por algum motivo.Isso fizesse sentido.Anteriormente, durante a.Modelagem.Mas agora é hora de.Identificar problemas. Que vão causar dor de cabeça?Caso a modelagem permaneça do jeito que está.Nesse caso, um primeiro problema.É que se um correntista.Tiver várias contas.Nome, endereço.Ficará duplicado?Já outro problema é que.Ao lidar com esses 2.Conjunto de atributos diferentes Os atributos?.Referentes a conta em si.E os atributos referentes?Ao correntista?A coesão da classe.Diminui?</a:t>
            </a:r>
            <a:endParaRPr/>
          </a:p>
          <a:p>
            <a:pPr marL="0" lvl="0" indent="0" algn="l" rtl="0">
              <a:spcBef>
                <a:spcPts val="0"/>
              </a:spcBef>
              <a:spcAft>
                <a:spcPts val="0"/>
              </a:spcAft>
              <a:buNone/>
            </a:pPr>
            <a:r>
              <a:rPr lang="pt-BR"/>
              <a:t>Alguém sabe dizer por quê?Esses problemas?Vão, muito provavelmente causar.Dor de cabeça no futuro.</a:t>
            </a:r>
            <a:endParaRPr/>
          </a:p>
          <a:p>
            <a:pPr marL="0" lvl="0" indent="0" algn="l" rtl="0">
              <a:spcBef>
                <a:spcPts val="0"/>
              </a:spcBef>
              <a:spcAft>
                <a:spcPts val="0"/>
              </a:spcAft>
              <a:buNone/>
            </a:pPr>
            <a:r>
              <a:rPr lang="pt-BR"/>
              <a:t>Os danos de código duplicado já deve ser.Muito. bem conhecidos de vocês? Se o código tinha um erro, você duplicou o erro.Se o código precisa de alguma alteração, você tem que caçar.As duplicatas, pra ficar mudando também.Depois você esquece que duplicou, código, duplica de novo.Enfim, é um pesadelo, de manutenção.</a:t>
            </a:r>
            <a:endParaRPr/>
          </a:p>
          <a:p>
            <a:pPr marL="0" lvl="0" indent="0" algn="l" rtl="0">
              <a:spcBef>
                <a:spcPts val="0"/>
              </a:spcBef>
              <a:spcAft>
                <a:spcPts val="0"/>
              </a:spcAft>
              <a:buNone/>
            </a:pPr>
            <a:r>
              <a:rPr lang="pt-BR"/>
              <a:t>Já a baixa coesão é uma coisa que a gente vai.Detalhar mais ao longo dessa aula.Mas. Uma das consequências dessa baixa coesão.É tambémUma baixa claridade do kodi. </a:t>
            </a:r>
            <a:endParaRPr/>
          </a:p>
        </p:txBody>
      </p:sp>
      <p:sp>
        <p:nvSpPr>
          <p:cNvPr id="281" name="Google Shape;281;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sz="1200"/>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 name="Google Shape;30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 name="Google Shape;358;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 name="Google Shape;366;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a:t>You use sequence diagrams to drive the detailed design. There’s a direct link between each use case, its robustness diagram, and the sequence diagrams.</a:t>
            </a:r>
            <a:br>
              <a:rPr lang="pt-BR"/>
            </a:br>
            <a:endParaRPr/>
          </a:p>
          <a:p>
            <a:pPr marL="0" lvl="0" indent="0" algn="l" rtl="0">
              <a:spcBef>
                <a:spcPts val="0"/>
              </a:spcBef>
              <a:spcAft>
                <a:spcPts val="0"/>
              </a:spcAft>
              <a:buNone/>
            </a:pPr>
            <a:br>
              <a:rPr lang="pt-BR"/>
            </a:br>
            <a:endParaRPr/>
          </a:p>
        </p:txBody>
      </p:sp>
      <p:sp>
        <p:nvSpPr>
          <p:cNvPr id="367" name="Google Shape;367;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sz="1200"/>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6" name="Google Shape;37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 name="Google Shape;385;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3" name="Google Shape;393;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1" name="Google Shape;401;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2" name="Google Shape;412;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2" name="Google Shape;42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sz="1200"/>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de Título" type="title">
  <p:cSld name="TITLE">
    <p:spTree>
      <p:nvGrpSpPr>
        <p:cNvPr id="1" name="Shape 15"/>
        <p:cNvGrpSpPr/>
        <p:nvPr/>
      </p:nvGrpSpPr>
      <p:grpSpPr>
        <a:xfrm>
          <a:off x="0" y="0"/>
          <a:ext cx="0" cy="0"/>
          <a:chOff x="0" y="0"/>
          <a:chExt cx="0" cy="0"/>
        </a:xfrm>
      </p:grpSpPr>
      <p:sp>
        <p:nvSpPr>
          <p:cNvPr id="16" name="Google Shape;16;p3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e Texto Vertical" type="vertTx">
  <p:cSld name="VERTICAL_TEXT">
    <p:spTree>
      <p:nvGrpSpPr>
        <p:cNvPr id="1" name="Shape 72"/>
        <p:cNvGrpSpPr/>
        <p:nvPr/>
      </p:nvGrpSpPr>
      <p:grpSpPr>
        <a:xfrm>
          <a:off x="0" y="0"/>
          <a:ext cx="0" cy="0"/>
          <a:chOff x="0" y="0"/>
          <a:chExt cx="0" cy="0"/>
        </a:xfrm>
      </p:grpSpPr>
      <p:sp>
        <p:nvSpPr>
          <p:cNvPr id="73" name="Google Shape;73;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4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xto e Título Vertical" type="vertTitleAndTx">
  <p:cSld name="VERTICAL_TITLE_AND_VERTICAL_TEXT">
    <p:spTree>
      <p:nvGrpSpPr>
        <p:cNvPr id="1" name="Shape 78"/>
        <p:cNvGrpSpPr/>
        <p:nvPr/>
      </p:nvGrpSpPr>
      <p:grpSpPr>
        <a:xfrm>
          <a:off x="0" y="0"/>
          <a:ext cx="0" cy="0"/>
          <a:chOff x="0" y="0"/>
          <a:chExt cx="0" cy="0"/>
        </a:xfrm>
      </p:grpSpPr>
      <p:sp>
        <p:nvSpPr>
          <p:cNvPr id="79" name="Google Shape;79;p4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4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Imagem com Legenda" type="picTx">
  <p:cSld name="PICTURE_WITH_CAPTION_TEXT">
    <p:spTree>
      <p:nvGrpSpPr>
        <p:cNvPr id="1" name="Shape 21"/>
        <p:cNvGrpSpPr/>
        <p:nvPr/>
      </p:nvGrpSpPr>
      <p:grpSpPr>
        <a:xfrm>
          <a:off x="0" y="0"/>
          <a:ext cx="0" cy="0"/>
          <a:chOff x="0" y="0"/>
          <a:chExt cx="0" cy="0"/>
        </a:xfrm>
      </p:grpSpPr>
      <p:sp>
        <p:nvSpPr>
          <p:cNvPr id="22" name="Google Shape;22;p3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5"/>
          <p:cNvSpPr>
            <a:spLocks noGrp="1"/>
          </p:cNvSpPr>
          <p:nvPr>
            <p:ph type="pic" idx="2"/>
          </p:nvPr>
        </p:nvSpPr>
        <p:spPr>
          <a:xfrm>
            <a:off x="5183188" y="987425"/>
            <a:ext cx="6172200" cy="4873625"/>
          </a:xfrm>
          <a:prstGeom prst="rect">
            <a:avLst/>
          </a:prstGeom>
          <a:noFill/>
          <a:ln>
            <a:noFill/>
          </a:ln>
        </p:spPr>
      </p:sp>
      <p:sp>
        <p:nvSpPr>
          <p:cNvPr id="24" name="Google Shape;24;p3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5" name="Google Shape;25;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e Conteúdo" type="obj">
  <p:cSld name="OBJECT">
    <p:spTree>
      <p:nvGrpSpPr>
        <p:cNvPr id="1" name="Shape 28"/>
        <p:cNvGrpSpPr/>
        <p:nvPr/>
      </p:nvGrpSpPr>
      <p:grpSpPr>
        <a:xfrm>
          <a:off x="0" y="0"/>
          <a:ext cx="0" cy="0"/>
          <a:chOff x="0" y="0"/>
          <a:chExt cx="0" cy="0"/>
        </a:xfrm>
      </p:grpSpPr>
      <p:sp>
        <p:nvSpPr>
          <p:cNvPr id="29" name="Google Shape;29;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3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beçalho da Seção" type="secHead">
  <p:cSld name="SECTION_HEADER">
    <p:spTree>
      <p:nvGrpSpPr>
        <p:cNvPr id="1" name="Shape 34"/>
        <p:cNvGrpSpPr/>
        <p:nvPr/>
      </p:nvGrpSpPr>
      <p:grpSpPr>
        <a:xfrm>
          <a:off x="0" y="0"/>
          <a:ext cx="0" cy="0"/>
          <a:chOff x="0" y="0"/>
          <a:chExt cx="0" cy="0"/>
        </a:xfrm>
      </p:grpSpPr>
      <p:sp>
        <p:nvSpPr>
          <p:cNvPr id="35" name="Google Shape;35;p3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3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37" name="Google Shape;37;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uas Partes de Conteúdo" type="twoObj">
  <p:cSld name="TWO_OBJECTS">
    <p:spTree>
      <p:nvGrpSpPr>
        <p:cNvPr id="1" name="Shape 40"/>
        <p:cNvGrpSpPr/>
        <p:nvPr/>
      </p:nvGrpSpPr>
      <p:grpSpPr>
        <a:xfrm>
          <a:off x="0" y="0"/>
          <a:ext cx="0" cy="0"/>
          <a:chOff x="0" y="0"/>
          <a:chExt cx="0" cy="0"/>
        </a:xfrm>
      </p:grpSpPr>
      <p:sp>
        <p:nvSpPr>
          <p:cNvPr id="41" name="Google Shape;41;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3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3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ção" type="twoTxTwoObj">
  <p:cSld name="TWO_OBJECTS_WITH_TEXT">
    <p:spTree>
      <p:nvGrpSpPr>
        <p:cNvPr id="1" name="Shape 47"/>
        <p:cNvGrpSpPr/>
        <p:nvPr/>
      </p:nvGrpSpPr>
      <p:grpSpPr>
        <a:xfrm>
          <a:off x="0" y="0"/>
          <a:ext cx="0" cy="0"/>
          <a:chOff x="0" y="0"/>
          <a:chExt cx="0" cy="0"/>
        </a:xfrm>
      </p:grpSpPr>
      <p:sp>
        <p:nvSpPr>
          <p:cNvPr id="48" name="Google Shape;48;p3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3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3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3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3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omente Título" type="titleOnly">
  <p:cSld name="TITLE_ONLY">
    <p:spTree>
      <p:nvGrpSpPr>
        <p:cNvPr id="1" name="Shape 56"/>
        <p:cNvGrpSpPr/>
        <p:nvPr/>
      </p:nvGrpSpPr>
      <p:grpSpPr>
        <a:xfrm>
          <a:off x="0" y="0"/>
          <a:ext cx="0" cy="0"/>
          <a:chOff x="0" y="0"/>
          <a:chExt cx="0" cy="0"/>
        </a:xfrm>
      </p:grpSpPr>
      <p:sp>
        <p:nvSpPr>
          <p:cNvPr id="57" name="Google Shape;57;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m Branco" type="blank">
  <p:cSld name="BLANK">
    <p:spTree>
      <p:nvGrpSpPr>
        <p:cNvPr id="1" name="Shape 61"/>
        <p:cNvGrpSpPr/>
        <p:nvPr/>
      </p:nvGrpSpPr>
      <p:grpSpPr>
        <a:xfrm>
          <a:off x="0" y="0"/>
          <a:ext cx="0" cy="0"/>
          <a:chOff x="0" y="0"/>
          <a:chExt cx="0" cy="0"/>
        </a:xfrm>
      </p:grpSpPr>
      <p:sp>
        <p:nvSpPr>
          <p:cNvPr id="62" name="Google Shape;62;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údo com Legenda" type="objTx">
  <p:cSld name="OBJECT_WITH_CAPTION_TEXT">
    <p:spTree>
      <p:nvGrpSpPr>
        <p:cNvPr id="1" name="Shape 65"/>
        <p:cNvGrpSpPr/>
        <p:nvPr/>
      </p:nvGrpSpPr>
      <p:grpSpPr>
        <a:xfrm>
          <a:off x="0" y="0"/>
          <a:ext cx="0" cy="0"/>
          <a:chOff x="0" y="0"/>
          <a:chExt cx="0" cy="0"/>
        </a:xfrm>
      </p:grpSpPr>
      <p:sp>
        <p:nvSpPr>
          <p:cNvPr id="66" name="Google Shape;66;p4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4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8" name="Google Shape;68;p4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Play"/>
              <a:buNone/>
              <a:defRPr sz="4400"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57575"/>
                </a:solidFill>
                <a:latin typeface="Arial"/>
                <a:ea typeface="Arial"/>
                <a:cs typeface="Arial"/>
                <a:sym typeface="Arial"/>
              </a:defRPr>
            </a:lvl1pPr>
            <a:lvl2pPr marL="0" marR="0" lvl="1" indent="0" algn="r" rtl="0">
              <a:spcBef>
                <a:spcPts val="0"/>
              </a:spcBef>
              <a:buNone/>
              <a:defRPr sz="1200" b="0" i="0" u="none" strike="noStrike" cap="none">
                <a:solidFill>
                  <a:srgbClr val="757575"/>
                </a:solidFill>
                <a:latin typeface="Arial"/>
                <a:ea typeface="Arial"/>
                <a:cs typeface="Arial"/>
                <a:sym typeface="Arial"/>
              </a:defRPr>
            </a:lvl2pPr>
            <a:lvl3pPr marL="0" marR="0" lvl="2" indent="0" algn="r" rtl="0">
              <a:spcBef>
                <a:spcPts val="0"/>
              </a:spcBef>
              <a:buNone/>
              <a:defRPr sz="1200" b="0" i="0" u="none" strike="noStrike" cap="none">
                <a:solidFill>
                  <a:srgbClr val="757575"/>
                </a:solidFill>
                <a:latin typeface="Arial"/>
                <a:ea typeface="Arial"/>
                <a:cs typeface="Arial"/>
                <a:sym typeface="Arial"/>
              </a:defRPr>
            </a:lvl3pPr>
            <a:lvl4pPr marL="0" marR="0" lvl="3" indent="0" algn="r" rtl="0">
              <a:spcBef>
                <a:spcPts val="0"/>
              </a:spcBef>
              <a:buNone/>
              <a:defRPr sz="1200" b="0" i="0" u="none" strike="noStrike" cap="none">
                <a:solidFill>
                  <a:srgbClr val="757575"/>
                </a:solidFill>
                <a:latin typeface="Arial"/>
                <a:ea typeface="Arial"/>
                <a:cs typeface="Arial"/>
                <a:sym typeface="Arial"/>
              </a:defRPr>
            </a:lvl4pPr>
            <a:lvl5pPr marL="0" marR="0" lvl="4" indent="0" algn="r" rtl="0">
              <a:spcBef>
                <a:spcPts val="0"/>
              </a:spcBef>
              <a:buNone/>
              <a:defRPr sz="1200" b="0" i="0" u="none" strike="noStrike" cap="none">
                <a:solidFill>
                  <a:srgbClr val="757575"/>
                </a:solidFill>
                <a:latin typeface="Arial"/>
                <a:ea typeface="Arial"/>
                <a:cs typeface="Arial"/>
                <a:sym typeface="Arial"/>
              </a:defRPr>
            </a:lvl5pPr>
            <a:lvl6pPr marL="0" marR="0" lvl="5" indent="0" algn="r" rtl="0">
              <a:spcBef>
                <a:spcPts val="0"/>
              </a:spcBef>
              <a:buNone/>
              <a:defRPr sz="1200" b="0" i="0" u="none" strike="noStrike" cap="none">
                <a:solidFill>
                  <a:srgbClr val="757575"/>
                </a:solidFill>
                <a:latin typeface="Arial"/>
                <a:ea typeface="Arial"/>
                <a:cs typeface="Arial"/>
                <a:sym typeface="Arial"/>
              </a:defRPr>
            </a:lvl6pPr>
            <a:lvl7pPr marL="0" marR="0" lvl="6" indent="0" algn="r" rtl="0">
              <a:spcBef>
                <a:spcPts val="0"/>
              </a:spcBef>
              <a:buNone/>
              <a:defRPr sz="1200" b="0" i="0" u="none" strike="noStrike" cap="none">
                <a:solidFill>
                  <a:srgbClr val="757575"/>
                </a:solidFill>
                <a:latin typeface="Arial"/>
                <a:ea typeface="Arial"/>
                <a:cs typeface="Arial"/>
                <a:sym typeface="Arial"/>
              </a:defRPr>
            </a:lvl7pPr>
            <a:lvl8pPr marL="0" marR="0" lvl="7" indent="0" algn="r" rtl="0">
              <a:spcBef>
                <a:spcPts val="0"/>
              </a:spcBef>
              <a:buNone/>
              <a:defRPr sz="1200" b="0" i="0" u="none" strike="noStrike" cap="none">
                <a:solidFill>
                  <a:srgbClr val="757575"/>
                </a:solidFill>
                <a:latin typeface="Arial"/>
                <a:ea typeface="Arial"/>
                <a:cs typeface="Arial"/>
                <a:sym typeface="Arial"/>
              </a:defRPr>
            </a:lvl8pPr>
            <a:lvl9pPr marL="0" marR="0" lvl="8" indent="0" algn="r" rtl="0">
              <a:spcBef>
                <a:spcPts val="0"/>
              </a:spcBef>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8"/>
        <p:cNvGrpSpPr/>
        <p:nvPr/>
      </p:nvGrpSpPr>
      <p:grpSpPr>
        <a:xfrm>
          <a:off x="0" y="0"/>
          <a:ext cx="0" cy="0"/>
          <a:chOff x="0" y="0"/>
          <a:chExt cx="0" cy="0"/>
        </a:xfrm>
      </p:grpSpPr>
      <p:sp>
        <p:nvSpPr>
          <p:cNvPr id="89" name="Google Shape;89;p1"/>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90" name="Google Shape;90;p1" descr="pessoas reunidas ao redor de planos gráficos"/>
          <p:cNvPicPr preferRelativeResize="0"/>
          <p:nvPr/>
        </p:nvPicPr>
        <p:blipFill rotWithShape="1">
          <a:blip r:embed="rId3">
            <a:alphaModFix/>
          </a:blip>
          <a:srcRect b="8780"/>
          <a:stretch/>
        </p:blipFill>
        <p:spPr>
          <a:xfrm>
            <a:off x="1" y="10"/>
            <a:ext cx="9669642" cy="6857990"/>
          </a:xfrm>
          <a:prstGeom prst="rect">
            <a:avLst/>
          </a:prstGeom>
          <a:noFill/>
          <a:ln>
            <a:noFill/>
          </a:ln>
        </p:spPr>
      </p:pic>
      <p:sp>
        <p:nvSpPr>
          <p:cNvPr id="91" name="Google Shape;91;p1"/>
          <p:cNvSpPr/>
          <p:nvPr/>
        </p:nvSpPr>
        <p:spPr>
          <a:xfrm flipH="1">
            <a:off x="5125019" y="0"/>
            <a:ext cx="7066978" cy="6858000"/>
          </a:xfrm>
          <a:prstGeom prst="rect">
            <a:avLst/>
          </a:prstGeom>
          <a:gradFill>
            <a:gsLst>
              <a:gs pos="0">
                <a:srgbClr val="FFFFFF">
                  <a:alpha val="0"/>
                </a:srgbClr>
              </a:gs>
              <a:gs pos="19000">
                <a:srgbClr val="FFFFFF">
                  <a:alpha val="37647"/>
                </a:srgbClr>
              </a:gs>
              <a:gs pos="35000">
                <a:srgbClr val="FFFFFF">
                  <a:alpha val="76862"/>
                </a:srgbClr>
              </a:gs>
              <a:gs pos="48000">
                <a:schemeClr val="lt1"/>
              </a:gs>
              <a:gs pos="100000">
                <a:schemeClr val="lt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2" name="Google Shape;92;p1"/>
          <p:cNvSpPr txBox="1">
            <a:spLocks noGrp="1"/>
          </p:cNvSpPr>
          <p:nvPr>
            <p:ph type="ctrTitle"/>
          </p:nvPr>
        </p:nvSpPr>
        <p:spPr>
          <a:xfrm>
            <a:off x="7935402" y="743447"/>
            <a:ext cx="3445765" cy="3692028"/>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5200"/>
              <a:buFont typeface="Play"/>
              <a:buNone/>
            </a:pPr>
            <a:r>
              <a:rPr lang="pt-BR" sz="5200"/>
              <a:t>Diagrama de classe de projeto</a:t>
            </a:r>
            <a:endParaRPr/>
          </a:p>
        </p:txBody>
      </p:sp>
      <p:sp>
        <p:nvSpPr>
          <p:cNvPr id="93" name="Google Shape;93;p1"/>
          <p:cNvSpPr txBox="1">
            <a:spLocks noGrp="1"/>
          </p:cNvSpPr>
          <p:nvPr>
            <p:ph type="subTitle" idx="1"/>
          </p:nvPr>
        </p:nvSpPr>
        <p:spPr>
          <a:xfrm>
            <a:off x="7935403" y="4629234"/>
            <a:ext cx="3445766" cy="148531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pt-BR"/>
              <a:t>Bruno Henrique nunes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700"/>
                                        <p:tgtEl>
                                          <p:spTgt spid="92"/>
                                        </p:tgtEl>
                                      </p:cBhvr>
                                    </p:animEffect>
                                  </p:childTnLst>
                                </p:cTn>
                              </p:par>
                              <p:par>
                                <p:cTn id="8" presetID="10" presetClass="entr" presetSubtype="0" fill="hold" nodeType="withEffect">
                                  <p:stCondLst>
                                    <p:cond delay="1500"/>
                                  </p:stCondLst>
                                  <p:childTnLst>
                                    <p:set>
                                      <p:cBhvr>
                                        <p:cTn id="9" dur="1" fill="hold">
                                          <p:stCondLst>
                                            <p:cond delay="0"/>
                                          </p:stCondLst>
                                        </p:cTn>
                                        <p:tgtEl>
                                          <p:spTgt spid="93">
                                            <p:txEl>
                                              <p:pRg st="0" end="0"/>
                                            </p:txEl>
                                          </p:spTgt>
                                        </p:tgtEl>
                                        <p:attrNameLst>
                                          <p:attrName>style.visibility</p:attrName>
                                        </p:attrNameLst>
                                      </p:cBhvr>
                                      <p:to>
                                        <p:strVal val="visible"/>
                                      </p:to>
                                    </p:set>
                                    <p:animEffect transition="in" filter="fade">
                                      <p:cBhvr>
                                        <p:cTn id="10" dur="700"/>
                                        <p:tgtEl>
                                          <p:spTgt spid="9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8"/>
        <p:cNvGrpSpPr/>
        <p:nvPr/>
      </p:nvGrpSpPr>
      <p:grpSpPr>
        <a:xfrm>
          <a:off x="0" y="0"/>
          <a:ext cx="0" cy="0"/>
          <a:chOff x="0" y="0"/>
          <a:chExt cx="0" cy="0"/>
        </a:xfrm>
      </p:grpSpPr>
      <p:sp>
        <p:nvSpPr>
          <p:cNvPr id="179" name="Google Shape;179;p1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0" name="Google Shape;180;p10"/>
          <p:cNvSpPr/>
          <p:nvPr/>
        </p:nvSpPr>
        <p:spPr>
          <a:xfrm>
            <a:off x="0" y="0"/>
            <a:ext cx="11416414" cy="6858000"/>
          </a:xfrm>
          <a:prstGeom prst="rect">
            <a:avLst/>
          </a:prstGeom>
          <a:solidFill>
            <a:schemeClr val="lt1"/>
          </a:solidFill>
          <a:ln>
            <a:noFill/>
          </a:ln>
          <a:effectLst>
            <a:outerShdw blurRad="889000" dist="406400" dir="21540000" sx="90000" sy="90000" algn="t"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81" name="Google Shape;181;p10" descr="Carros de brinquedo enfileirados no chão"/>
          <p:cNvPicPr preferRelativeResize="0"/>
          <p:nvPr/>
        </p:nvPicPr>
        <p:blipFill rotWithShape="1">
          <a:blip r:embed="rId3">
            <a:alphaModFix/>
          </a:blip>
          <a:srcRect l="22366" r="18523"/>
          <a:stretch/>
        </p:blipFill>
        <p:spPr>
          <a:xfrm>
            <a:off x="-1" y="-2"/>
            <a:ext cx="6096001" cy="6858002"/>
          </a:xfrm>
          <a:prstGeom prst="rect">
            <a:avLst/>
          </a:prstGeom>
          <a:noFill/>
          <a:ln>
            <a:noFill/>
          </a:ln>
        </p:spPr>
      </p:pic>
      <p:sp>
        <p:nvSpPr>
          <p:cNvPr id="182" name="Google Shape;182;p10"/>
          <p:cNvSpPr txBox="1"/>
          <p:nvPr/>
        </p:nvSpPr>
        <p:spPr>
          <a:xfrm>
            <a:off x="6803409" y="2470245"/>
            <a:ext cx="4156512" cy="3769835"/>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pt-BR" sz="2000" dirty="0">
                <a:solidFill>
                  <a:schemeClr val="dk1"/>
                </a:solidFill>
                <a:latin typeface="Arial"/>
                <a:ea typeface="Arial"/>
                <a:cs typeface="Arial"/>
                <a:sym typeface="Arial"/>
              </a:rPr>
              <a:t>Imagine que você está em uma fábrica de brinquedos e quer criar vários tipos de carrinhos. Mas, antes de começar, você precisa definir algumas regras sobre como todos os carrinhos devem ser feitos.</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6"/>
        <p:cNvGrpSpPr/>
        <p:nvPr/>
      </p:nvGrpSpPr>
      <p:grpSpPr>
        <a:xfrm>
          <a:off x="0" y="0"/>
          <a:ext cx="0" cy="0"/>
          <a:chOff x="0" y="0"/>
          <a:chExt cx="0" cy="0"/>
        </a:xfrm>
      </p:grpSpPr>
      <p:sp>
        <p:nvSpPr>
          <p:cNvPr id="187" name="Google Shape;187;p11"/>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8" name="Google Shape;188;p11"/>
          <p:cNvSpPr txBox="1"/>
          <p:nvPr/>
        </p:nvSpPr>
        <p:spPr>
          <a:xfrm>
            <a:off x="869430" y="538132"/>
            <a:ext cx="11047750"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dirty="0">
                <a:solidFill>
                  <a:schemeClr val="dk1"/>
                </a:solidFill>
                <a:latin typeface="Arial"/>
                <a:ea typeface="Arial"/>
                <a:cs typeface="Arial"/>
                <a:sym typeface="Arial"/>
              </a:rPr>
              <a:t>Classe Abstrata:</a:t>
            </a:r>
            <a:r>
              <a:rPr lang="pt-BR" sz="1800" dirty="0">
                <a:solidFill>
                  <a:schemeClr val="dk1"/>
                </a:solidFill>
                <a:latin typeface="Arial"/>
                <a:ea typeface="Arial"/>
                <a:cs typeface="Arial"/>
                <a:sym typeface="Arial"/>
              </a:rPr>
              <a:t> Uma classe abstrata é como um </a:t>
            </a:r>
            <a:r>
              <a:rPr lang="pt-BR" sz="1800" b="1" dirty="0">
                <a:solidFill>
                  <a:schemeClr val="dk1"/>
                </a:solidFill>
                <a:latin typeface="Arial"/>
                <a:ea typeface="Arial"/>
                <a:cs typeface="Arial"/>
                <a:sym typeface="Arial"/>
              </a:rPr>
              <a:t>molde incompleto de carrinho</a:t>
            </a:r>
            <a:r>
              <a:rPr lang="pt-BR" sz="1800" dirty="0">
                <a:solidFill>
                  <a:schemeClr val="dk1"/>
                </a:solidFill>
                <a:latin typeface="Arial"/>
                <a:ea typeface="Arial"/>
                <a:cs typeface="Arial"/>
                <a:sym typeface="Arial"/>
              </a:rPr>
              <a:t>. Ele tem algumas partes já prontas (como o chassi e as rodas), mas outras partes, como a cor ou o tipo de motor, você precisa completar depois. </a:t>
            </a:r>
            <a:r>
              <a:rPr lang="pt-BR" sz="1800" b="1" dirty="0">
                <a:solidFill>
                  <a:schemeClr val="dk1"/>
                </a:solidFill>
                <a:latin typeface="Arial"/>
                <a:ea typeface="Arial"/>
                <a:cs typeface="Arial"/>
                <a:sym typeface="Arial"/>
              </a:rPr>
              <a:t>Ou seja, não dá para fazer um carrinho só com esse molde. </a:t>
            </a:r>
            <a:r>
              <a:rPr lang="pt-BR" sz="1800" dirty="0">
                <a:solidFill>
                  <a:schemeClr val="dk1"/>
                </a:solidFill>
                <a:latin typeface="Arial"/>
                <a:ea typeface="Arial"/>
                <a:cs typeface="Arial"/>
                <a:sym typeface="Arial"/>
              </a:rPr>
              <a:t>Você tem que criar um molde mais específico (como o "Carrinho de Corrida") para terminar o que falta e só assim fazer o brinquedo.</a:t>
            </a:r>
            <a:endParaRPr dirty="0"/>
          </a:p>
        </p:txBody>
      </p:sp>
      <p:sp>
        <p:nvSpPr>
          <p:cNvPr id="189" name="Google Shape;189;p11"/>
          <p:cNvSpPr txBox="1"/>
          <p:nvPr/>
        </p:nvSpPr>
        <p:spPr>
          <a:xfrm>
            <a:off x="869430" y="2254187"/>
            <a:ext cx="10897848"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i="1" dirty="0">
                <a:solidFill>
                  <a:schemeClr val="dk1"/>
                </a:solidFill>
                <a:latin typeface="Arial"/>
                <a:ea typeface="Arial"/>
                <a:cs typeface="Arial"/>
                <a:sym typeface="Arial"/>
              </a:rPr>
              <a:t>Exemplo:# Esse é o molde básico do carrinho (classe abstrata)</a:t>
            </a:r>
            <a:endParaRPr dirty="0"/>
          </a:p>
          <a:p>
            <a:pPr marL="0" marR="0" lvl="0" indent="0" algn="l" rtl="0">
              <a:spcBef>
                <a:spcPts val="0"/>
              </a:spcBef>
              <a:spcAft>
                <a:spcPts val="0"/>
              </a:spcAft>
              <a:buNone/>
            </a:pPr>
            <a:endParaRPr sz="1800" dirty="0">
              <a:solidFill>
                <a:schemeClr val="dk1"/>
              </a:solidFill>
              <a:latin typeface="Arial"/>
              <a:ea typeface="Arial"/>
              <a:cs typeface="Arial"/>
              <a:sym typeface="Arial"/>
            </a:endParaRPr>
          </a:p>
          <a:p>
            <a:pPr marL="0" marR="0" lvl="0" indent="0" algn="l" rtl="0">
              <a:spcBef>
                <a:spcPts val="0"/>
              </a:spcBef>
              <a:spcAft>
                <a:spcPts val="0"/>
              </a:spcAft>
              <a:buNone/>
            </a:pPr>
            <a:r>
              <a:rPr lang="pt-BR" sz="1800" b="1" dirty="0" err="1">
                <a:solidFill>
                  <a:schemeClr val="dk1"/>
                </a:solidFill>
                <a:latin typeface="Arial"/>
                <a:ea typeface="Arial"/>
                <a:cs typeface="Arial"/>
                <a:sym typeface="Arial"/>
              </a:rPr>
              <a:t>class</a:t>
            </a:r>
            <a:r>
              <a:rPr lang="pt-BR" sz="1800" b="1" dirty="0">
                <a:solidFill>
                  <a:schemeClr val="dk1"/>
                </a:solidFill>
                <a:latin typeface="Arial"/>
                <a:ea typeface="Arial"/>
                <a:cs typeface="Arial"/>
                <a:sym typeface="Arial"/>
              </a:rPr>
              <a:t> Carrinho:    </a:t>
            </a:r>
            <a:endParaRPr dirty="0"/>
          </a:p>
          <a:p>
            <a:pPr marL="0" marR="0" lvl="0" indent="0" algn="l" rtl="0">
              <a:spcBef>
                <a:spcPts val="0"/>
              </a:spcBef>
              <a:spcAft>
                <a:spcPts val="0"/>
              </a:spcAft>
              <a:buNone/>
            </a:pPr>
            <a:r>
              <a:rPr lang="pt-BR" sz="1800" dirty="0">
                <a:solidFill>
                  <a:schemeClr val="dk1"/>
                </a:solidFill>
                <a:latin typeface="Arial"/>
                <a:ea typeface="Arial"/>
                <a:cs typeface="Arial"/>
                <a:sym typeface="Arial"/>
              </a:rPr>
              <a:t>	</a:t>
            </a:r>
            <a:r>
              <a:rPr lang="pt-BR" sz="1800" dirty="0" err="1">
                <a:solidFill>
                  <a:schemeClr val="dk1"/>
                </a:solidFill>
                <a:latin typeface="Arial"/>
                <a:ea typeface="Arial"/>
                <a:cs typeface="Arial"/>
                <a:sym typeface="Arial"/>
              </a:rPr>
              <a:t>def</a:t>
            </a:r>
            <a:r>
              <a:rPr lang="pt-BR" sz="1800" dirty="0">
                <a:solidFill>
                  <a:schemeClr val="dk1"/>
                </a:solidFill>
                <a:latin typeface="Arial"/>
                <a:ea typeface="Arial"/>
                <a:cs typeface="Arial"/>
                <a:sym typeface="Arial"/>
              </a:rPr>
              <a:t> _</a:t>
            </a:r>
            <a:r>
              <a:rPr lang="pt-BR" sz="1800" dirty="0" err="1">
                <a:solidFill>
                  <a:schemeClr val="dk1"/>
                </a:solidFill>
                <a:latin typeface="Arial"/>
                <a:ea typeface="Arial"/>
                <a:cs typeface="Arial"/>
                <a:sym typeface="Arial"/>
              </a:rPr>
              <a:t>init</a:t>
            </a:r>
            <a:r>
              <a:rPr lang="pt-BR" sz="1800" dirty="0">
                <a:solidFill>
                  <a:schemeClr val="dk1"/>
                </a:solidFill>
                <a:latin typeface="Arial"/>
                <a:ea typeface="Arial"/>
                <a:cs typeface="Arial"/>
                <a:sym typeface="Arial"/>
              </a:rPr>
              <a:t>_(self, cor):        </a:t>
            </a:r>
            <a:endParaRPr dirty="0"/>
          </a:p>
          <a:p>
            <a:pPr marL="0" marR="0" lvl="0" indent="0" algn="l" rtl="0">
              <a:spcBef>
                <a:spcPts val="0"/>
              </a:spcBef>
              <a:spcAft>
                <a:spcPts val="0"/>
              </a:spcAft>
              <a:buNone/>
            </a:pPr>
            <a:r>
              <a:rPr lang="pt-BR" sz="1800" dirty="0">
                <a:solidFill>
                  <a:schemeClr val="dk1"/>
                </a:solidFill>
                <a:latin typeface="Arial"/>
                <a:ea typeface="Arial"/>
                <a:cs typeface="Arial"/>
                <a:sym typeface="Arial"/>
              </a:rPr>
              <a:t>		</a:t>
            </a:r>
            <a:r>
              <a:rPr lang="pt-BR" sz="1800" dirty="0" err="1">
                <a:solidFill>
                  <a:schemeClr val="dk1"/>
                </a:solidFill>
                <a:latin typeface="Arial"/>
                <a:ea typeface="Arial"/>
                <a:cs typeface="Arial"/>
                <a:sym typeface="Arial"/>
              </a:rPr>
              <a:t>self.cor</a:t>
            </a:r>
            <a:r>
              <a:rPr lang="pt-BR" sz="1800" dirty="0">
                <a:solidFill>
                  <a:schemeClr val="dk1"/>
                </a:solidFill>
                <a:latin typeface="Arial"/>
                <a:ea typeface="Arial"/>
                <a:cs typeface="Arial"/>
                <a:sym typeface="Arial"/>
              </a:rPr>
              <a:t> = cor    </a:t>
            </a:r>
            <a:endParaRPr dirty="0"/>
          </a:p>
          <a:p>
            <a:pPr marL="0" marR="0" lvl="0" indent="0" algn="l" rtl="0">
              <a:spcBef>
                <a:spcPts val="0"/>
              </a:spcBef>
              <a:spcAft>
                <a:spcPts val="0"/>
              </a:spcAft>
              <a:buNone/>
            </a:pPr>
            <a:r>
              <a:rPr lang="pt-BR" sz="1800" dirty="0">
                <a:solidFill>
                  <a:schemeClr val="dk1"/>
                </a:solidFill>
                <a:latin typeface="Arial"/>
                <a:ea typeface="Arial"/>
                <a:cs typeface="Arial"/>
                <a:sym typeface="Arial"/>
              </a:rPr>
              <a:t>	</a:t>
            </a:r>
            <a:r>
              <a:rPr lang="pt-BR" sz="1800" dirty="0" err="1">
                <a:solidFill>
                  <a:schemeClr val="dk1"/>
                </a:solidFill>
                <a:latin typeface="Arial"/>
                <a:ea typeface="Arial"/>
                <a:cs typeface="Arial"/>
                <a:sym typeface="Arial"/>
              </a:rPr>
              <a:t>def</a:t>
            </a:r>
            <a:r>
              <a:rPr lang="pt-BR" sz="1800" dirty="0">
                <a:solidFill>
                  <a:schemeClr val="dk1"/>
                </a:solidFill>
                <a:latin typeface="Arial"/>
                <a:ea typeface="Arial"/>
                <a:cs typeface="Arial"/>
                <a:sym typeface="Arial"/>
              </a:rPr>
              <a:t> acelerar(self):        </a:t>
            </a:r>
            <a:endParaRPr dirty="0"/>
          </a:p>
          <a:p>
            <a:pPr marL="0" marR="0" lvl="0" indent="0" algn="l" rtl="0">
              <a:spcBef>
                <a:spcPts val="0"/>
              </a:spcBef>
              <a:spcAft>
                <a:spcPts val="0"/>
              </a:spcAft>
              <a:buNone/>
            </a:pPr>
            <a:r>
              <a:rPr lang="pt-BR" sz="1800" dirty="0">
                <a:solidFill>
                  <a:schemeClr val="dk1"/>
                </a:solidFill>
                <a:latin typeface="Arial"/>
                <a:ea typeface="Arial"/>
                <a:cs typeface="Arial"/>
                <a:sym typeface="Arial"/>
              </a:rPr>
              <a:t>		</a:t>
            </a:r>
            <a:r>
              <a:rPr lang="pt-BR" sz="1800" dirty="0" err="1">
                <a:solidFill>
                  <a:schemeClr val="dk1"/>
                </a:solidFill>
                <a:latin typeface="Arial"/>
                <a:ea typeface="Arial"/>
                <a:cs typeface="Arial"/>
                <a:sym typeface="Arial"/>
              </a:rPr>
              <a:t>pass</a:t>
            </a:r>
            <a:r>
              <a:rPr lang="pt-BR" sz="1800" dirty="0">
                <a:solidFill>
                  <a:schemeClr val="dk1"/>
                </a:solidFill>
                <a:latin typeface="Arial"/>
                <a:ea typeface="Arial"/>
                <a:cs typeface="Arial"/>
                <a:sym typeface="Arial"/>
              </a:rPr>
              <a:t>  </a:t>
            </a:r>
            <a:endParaRPr dirty="0"/>
          </a:p>
          <a:p>
            <a:pPr marL="0" marR="0" lvl="0" indent="0" algn="l" rtl="0">
              <a:spcBef>
                <a:spcPts val="0"/>
              </a:spcBef>
              <a:spcAft>
                <a:spcPts val="0"/>
              </a:spcAft>
              <a:buNone/>
            </a:pPr>
            <a:endParaRPr sz="1800" dirty="0">
              <a:solidFill>
                <a:schemeClr val="dk1"/>
              </a:solidFill>
              <a:latin typeface="Arial"/>
              <a:ea typeface="Arial"/>
              <a:cs typeface="Arial"/>
              <a:sym typeface="Arial"/>
            </a:endParaRPr>
          </a:p>
          <a:p>
            <a:pPr marL="0" marR="0" lvl="0" indent="0" algn="l" rtl="0">
              <a:spcBef>
                <a:spcPts val="0"/>
              </a:spcBef>
              <a:spcAft>
                <a:spcPts val="0"/>
              </a:spcAft>
              <a:buNone/>
            </a:pPr>
            <a:r>
              <a:rPr lang="pt-BR" sz="1800" b="1" dirty="0">
                <a:solidFill>
                  <a:srgbClr val="FF0000"/>
                </a:solidFill>
                <a:latin typeface="Arial"/>
                <a:ea typeface="Arial"/>
                <a:cs typeface="Arial"/>
                <a:sym typeface="Arial"/>
              </a:rPr>
              <a:t># O carrinho vai acelerar, mas como ainda não sabemos qual carrinho, não sabemos </a:t>
            </a:r>
            <a:r>
              <a:rPr lang="pt-BR" sz="1800" b="1" u="sng" dirty="0">
                <a:solidFill>
                  <a:srgbClr val="FF0000"/>
                </a:solidFill>
                <a:latin typeface="Arial"/>
                <a:ea typeface="Arial"/>
                <a:cs typeface="Arial"/>
                <a:sym typeface="Arial"/>
              </a:rPr>
              <a:t>como</a:t>
            </a:r>
            <a:r>
              <a:rPr lang="pt-BR" sz="1800" b="1" dirty="0">
                <a:solidFill>
                  <a:srgbClr val="FF0000"/>
                </a:solidFill>
                <a:latin typeface="Arial"/>
                <a:ea typeface="Arial"/>
                <a:cs typeface="Arial"/>
                <a:sym typeface="Arial"/>
              </a:rPr>
              <a:t> vai acelerar</a:t>
            </a:r>
            <a:endParaRPr dirty="0"/>
          </a:p>
        </p:txBody>
      </p:sp>
      <p:sp>
        <p:nvSpPr>
          <p:cNvPr id="190" name="Google Shape;190;p11"/>
          <p:cNvSpPr txBox="1"/>
          <p:nvPr/>
        </p:nvSpPr>
        <p:spPr>
          <a:xfrm>
            <a:off x="869430" y="5248590"/>
            <a:ext cx="10897848"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800" b="1" dirty="0">
                <a:solidFill>
                  <a:srgbClr val="FF0000"/>
                </a:solidFill>
                <a:latin typeface="Arial"/>
                <a:ea typeface="Arial"/>
                <a:cs typeface="Arial"/>
                <a:sym typeface="Arial"/>
              </a:rPr>
              <a:t># Aqui, criamos um carrinho específico e completamos as partes que faltavam</a:t>
            </a:r>
            <a:endParaRPr dirty="0"/>
          </a:p>
          <a:p>
            <a:pPr marL="0" marR="0" lvl="0" indent="0" algn="l" rtl="0">
              <a:spcBef>
                <a:spcPts val="0"/>
              </a:spcBef>
              <a:spcAft>
                <a:spcPts val="0"/>
              </a:spcAft>
              <a:buNone/>
            </a:pPr>
            <a:endParaRPr sz="1800" dirty="0">
              <a:solidFill>
                <a:schemeClr val="dk1"/>
              </a:solidFill>
              <a:latin typeface="Arial"/>
              <a:ea typeface="Arial"/>
              <a:cs typeface="Arial"/>
              <a:sym typeface="Arial"/>
            </a:endParaRPr>
          </a:p>
          <a:p>
            <a:pPr marL="0" marR="0" lvl="0" indent="0" algn="l" rtl="0">
              <a:spcBef>
                <a:spcPts val="0"/>
              </a:spcBef>
              <a:spcAft>
                <a:spcPts val="0"/>
              </a:spcAft>
              <a:buNone/>
            </a:pPr>
            <a:r>
              <a:rPr lang="pt-BR" sz="1800" b="1" dirty="0" err="1">
                <a:solidFill>
                  <a:schemeClr val="dk1"/>
                </a:solidFill>
                <a:latin typeface="Arial"/>
                <a:ea typeface="Arial"/>
                <a:cs typeface="Arial"/>
                <a:sym typeface="Arial"/>
              </a:rPr>
              <a:t>class</a:t>
            </a:r>
            <a:r>
              <a:rPr lang="pt-BR" sz="1800" b="1" dirty="0">
                <a:solidFill>
                  <a:schemeClr val="dk1"/>
                </a:solidFill>
                <a:latin typeface="Arial"/>
                <a:ea typeface="Arial"/>
                <a:cs typeface="Arial"/>
                <a:sym typeface="Arial"/>
              </a:rPr>
              <a:t> </a:t>
            </a:r>
            <a:r>
              <a:rPr lang="pt-BR" sz="1800" b="1" dirty="0" err="1">
                <a:solidFill>
                  <a:schemeClr val="dk1"/>
                </a:solidFill>
                <a:latin typeface="Arial"/>
                <a:ea typeface="Arial"/>
                <a:cs typeface="Arial"/>
                <a:sym typeface="Arial"/>
              </a:rPr>
              <a:t>CarrinhoCorrida</a:t>
            </a:r>
            <a:r>
              <a:rPr lang="pt-BR" sz="1800" b="1" dirty="0">
                <a:solidFill>
                  <a:schemeClr val="dk1"/>
                </a:solidFill>
                <a:latin typeface="Arial"/>
                <a:ea typeface="Arial"/>
                <a:cs typeface="Arial"/>
                <a:sym typeface="Arial"/>
              </a:rPr>
              <a:t>(Carrinho):    </a:t>
            </a:r>
            <a:endParaRPr dirty="0"/>
          </a:p>
          <a:p>
            <a:pPr marL="0" marR="0" lvl="0" indent="0" algn="l" rtl="0">
              <a:spcBef>
                <a:spcPts val="0"/>
              </a:spcBef>
              <a:spcAft>
                <a:spcPts val="0"/>
              </a:spcAft>
              <a:buNone/>
            </a:pPr>
            <a:r>
              <a:rPr lang="pt-BR" sz="1800" dirty="0">
                <a:solidFill>
                  <a:schemeClr val="dk1"/>
                </a:solidFill>
                <a:latin typeface="Arial"/>
                <a:ea typeface="Arial"/>
                <a:cs typeface="Arial"/>
                <a:sym typeface="Arial"/>
              </a:rPr>
              <a:t>	</a:t>
            </a:r>
            <a:r>
              <a:rPr lang="pt-BR" sz="1800" dirty="0" err="1">
                <a:solidFill>
                  <a:schemeClr val="dk1"/>
                </a:solidFill>
                <a:latin typeface="Arial"/>
                <a:ea typeface="Arial"/>
                <a:cs typeface="Arial"/>
                <a:sym typeface="Arial"/>
              </a:rPr>
              <a:t>def</a:t>
            </a:r>
            <a:r>
              <a:rPr lang="pt-BR" sz="1800" dirty="0">
                <a:solidFill>
                  <a:schemeClr val="dk1"/>
                </a:solidFill>
                <a:latin typeface="Arial"/>
                <a:ea typeface="Arial"/>
                <a:cs typeface="Arial"/>
                <a:sym typeface="Arial"/>
              </a:rPr>
              <a:t> acelerar(self):        </a:t>
            </a:r>
            <a:endParaRPr dirty="0"/>
          </a:p>
          <a:p>
            <a:pPr marL="0" marR="0" lvl="0" indent="0" algn="l" rtl="0">
              <a:spcBef>
                <a:spcPts val="0"/>
              </a:spcBef>
              <a:spcAft>
                <a:spcPts val="0"/>
              </a:spcAft>
              <a:buNone/>
            </a:pPr>
            <a:r>
              <a:rPr lang="pt-BR" sz="1800" dirty="0">
                <a:solidFill>
                  <a:schemeClr val="dk1"/>
                </a:solidFill>
                <a:latin typeface="Arial"/>
                <a:ea typeface="Arial"/>
                <a:cs typeface="Arial"/>
                <a:sym typeface="Arial"/>
              </a:rPr>
              <a:t>		print("O carrinho de corrida está acelerando super rápido!")</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2"/>
          <p:cNvSpPr txBox="1"/>
          <p:nvPr/>
        </p:nvSpPr>
        <p:spPr>
          <a:xfrm>
            <a:off x="809469" y="599607"/>
            <a:ext cx="11032761"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000" b="1">
                <a:solidFill>
                  <a:schemeClr val="dk1"/>
                </a:solidFill>
                <a:latin typeface="Arial"/>
                <a:ea typeface="Arial"/>
                <a:cs typeface="Arial"/>
                <a:sym typeface="Arial"/>
              </a:rPr>
              <a:t>Interface: </a:t>
            </a:r>
            <a:r>
              <a:rPr lang="pt-BR" sz="2000">
                <a:solidFill>
                  <a:schemeClr val="dk1"/>
                </a:solidFill>
                <a:latin typeface="Arial"/>
                <a:ea typeface="Arial"/>
                <a:cs typeface="Arial"/>
                <a:sym typeface="Arial"/>
              </a:rPr>
              <a:t>A interface é como uma lista de tarefas que todos os carrinhos têm que fazer, mas sem dizer como fazer. Cada tipo de carrinho </a:t>
            </a:r>
            <a:r>
              <a:rPr lang="pt-BR" sz="2000" b="1">
                <a:solidFill>
                  <a:schemeClr val="dk1"/>
                </a:solidFill>
                <a:latin typeface="Arial"/>
                <a:ea typeface="Arial"/>
                <a:cs typeface="Arial"/>
                <a:sym typeface="Arial"/>
              </a:rPr>
              <a:t>vai fazer do seu jeito</a:t>
            </a:r>
            <a:r>
              <a:rPr lang="pt-BR" sz="2000">
                <a:solidFill>
                  <a:schemeClr val="dk1"/>
                </a:solidFill>
                <a:latin typeface="Arial"/>
                <a:ea typeface="Arial"/>
                <a:cs typeface="Arial"/>
                <a:sym typeface="Arial"/>
              </a:rPr>
              <a:t>. É como se todos os carrinhos tivessem que "acelerar" e "parar", mas cada carrinho decide a forma de fazer isso.</a:t>
            </a:r>
            <a:endParaRPr/>
          </a:p>
        </p:txBody>
      </p:sp>
      <p:sp>
        <p:nvSpPr>
          <p:cNvPr id="196" name="Google Shape;196;p12"/>
          <p:cNvSpPr txBox="1"/>
          <p:nvPr/>
        </p:nvSpPr>
        <p:spPr>
          <a:xfrm>
            <a:off x="809469" y="1955262"/>
            <a:ext cx="11452486" cy="34470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000">
                <a:solidFill>
                  <a:schemeClr val="dk1"/>
                </a:solidFill>
                <a:latin typeface="Arial"/>
                <a:ea typeface="Arial"/>
                <a:cs typeface="Arial"/>
                <a:sym typeface="Arial"/>
              </a:rPr>
              <a:t>Exemplo:</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None/>
            </a:pPr>
            <a:r>
              <a:rPr lang="pt-BR" sz="2000" b="1">
                <a:solidFill>
                  <a:srgbClr val="FF0000"/>
                </a:solidFill>
                <a:latin typeface="Arial"/>
                <a:ea typeface="Arial"/>
                <a:cs typeface="Arial"/>
                <a:sym typeface="Arial"/>
              </a:rPr>
              <a:t># A interface diz que todos os carrinhos precisam acelerar e parar</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None/>
            </a:pPr>
            <a:r>
              <a:rPr lang="pt-BR" sz="2000" b="1">
                <a:solidFill>
                  <a:schemeClr val="dk1"/>
                </a:solidFill>
                <a:latin typeface="Arial"/>
                <a:ea typeface="Arial"/>
                <a:cs typeface="Arial"/>
                <a:sym typeface="Arial"/>
              </a:rPr>
              <a:t>class CarrinhoInterface:</a:t>
            </a:r>
            <a:endParaRPr/>
          </a:p>
          <a:p>
            <a:pPr marL="0" marR="0" lvl="0" indent="0" algn="l" rtl="0">
              <a:spcBef>
                <a:spcPts val="0"/>
              </a:spcBef>
              <a:spcAft>
                <a:spcPts val="0"/>
              </a:spcAft>
              <a:buNone/>
            </a:pPr>
            <a:r>
              <a:rPr lang="pt-BR" sz="2000">
                <a:solidFill>
                  <a:schemeClr val="dk1"/>
                </a:solidFill>
                <a:latin typeface="Arial"/>
                <a:ea typeface="Arial"/>
                <a:cs typeface="Arial"/>
                <a:sym typeface="Arial"/>
              </a:rPr>
              <a:t>    def acelerar(self):</a:t>
            </a:r>
            <a:endParaRPr/>
          </a:p>
          <a:p>
            <a:pPr marL="0" marR="0" lvl="0" indent="0" algn="l" rtl="0">
              <a:spcBef>
                <a:spcPts val="0"/>
              </a:spcBef>
              <a:spcAft>
                <a:spcPts val="0"/>
              </a:spcAft>
              <a:buNone/>
            </a:pPr>
            <a:r>
              <a:rPr lang="pt-BR" sz="2000">
                <a:solidFill>
                  <a:schemeClr val="dk1"/>
                </a:solidFill>
                <a:latin typeface="Arial"/>
                <a:ea typeface="Arial"/>
                <a:cs typeface="Arial"/>
                <a:sym typeface="Arial"/>
              </a:rPr>
              <a:t>        pass</a:t>
            </a:r>
            <a:endParaRPr sz="2000">
              <a:solidFill>
                <a:schemeClr val="dk1"/>
              </a:solidFill>
              <a:latin typeface="Arial"/>
              <a:ea typeface="Arial"/>
              <a:cs typeface="Arial"/>
              <a:sym typeface="Arial"/>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None/>
            </a:pPr>
            <a:r>
              <a:rPr lang="pt-BR" sz="2000">
                <a:solidFill>
                  <a:schemeClr val="dk1"/>
                </a:solidFill>
                <a:latin typeface="Arial"/>
                <a:ea typeface="Arial"/>
                <a:cs typeface="Arial"/>
                <a:sym typeface="Arial"/>
              </a:rPr>
              <a:t>    def parar(self):</a:t>
            </a:r>
            <a:endParaRPr/>
          </a:p>
          <a:p>
            <a:pPr marL="0" marR="0" lvl="0" indent="0" algn="l" rtl="0">
              <a:spcBef>
                <a:spcPts val="0"/>
              </a:spcBef>
              <a:spcAft>
                <a:spcPts val="0"/>
              </a:spcAft>
              <a:buNone/>
            </a:pPr>
            <a:r>
              <a:rPr lang="pt-BR" sz="2000">
                <a:solidFill>
                  <a:schemeClr val="dk1"/>
                </a:solidFill>
                <a:latin typeface="Arial"/>
                <a:ea typeface="Arial"/>
                <a:cs typeface="Arial"/>
                <a:sym typeface="Arial"/>
              </a:rPr>
              <a:t>        pass</a:t>
            </a:r>
            <a:endParaRPr sz="20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3"/>
          <p:cNvSpPr txBox="1"/>
          <p:nvPr/>
        </p:nvSpPr>
        <p:spPr>
          <a:xfrm>
            <a:off x="1029324" y="398597"/>
            <a:ext cx="10133351" cy="470898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2000" b="1">
                <a:solidFill>
                  <a:srgbClr val="FF0000"/>
                </a:solidFill>
                <a:latin typeface="Arial"/>
                <a:ea typeface="Arial"/>
                <a:cs typeface="Arial"/>
                <a:sym typeface="Arial"/>
              </a:rPr>
              <a:t># Agora, cada carrinho decide como vai acelerar e parar</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None/>
            </a:pPr>
            <a:r>
              <a:rPr lang="pt-BR" sz="2000" b="1">
                <a:solidFill>
                  <a:schemeClr val="dk1"/>
                </a:solidFill>
                <a:latin typeface="Arial"/>
                <a:ea typeface="Arial"/>
                <a:cs typeface="Arial"/>
                <a:sym typeface="Arial"/>
              </a:rPr>
              <a:t>class CarrinhoF1(CarrinhoInterface):</a:t>
            </a:r>
            <a:endParaRPr/>
          </a:p>
          <a:p>
            <a:pPr marL="0" marR="0" lvl="0" indent="0" algn="l" rtl="0">
              <a:spcBef>
                <a:spcPts val="0"/>
              </a:spcBef>
              <a:spcAft>
                <a:spcPts val="0"/>
              </a:spcAft>
              <a:buNone/>
            </a:pPr>
            <a:r>
              <a:rPr lang="pt-BR" sz="2000">
                <a:solidFill>
                  <a:schemeClr val="dk1"/>
                </a:solidFill>
                <a:latin typeface="Arial"/>
                <a:ea typeface="Arial"/>
                <a:cs typeface="Arial"/>
                <a:sym typeface="Arial"/>
              </a:rPr>
              <a:t>    def acelerar(self):</a:t>
            </a:r>
            <a:endParaRPr/>
          </a:p>
          <a:p>
            <a:pPr marL="0" marR="0" lvl="0" indent="0" algn="l" rtl="0">
              <a:spcBef>
                <a:spcPts val="0"/>
              </a:spcBef>
              <a:spcAft>
                <a:spcPts val="0"/>
              </a:spcAft>
              <a:buNone/>
            </a:pPr>
            <a:r>
              <a:rPr lang="pt-BR" sz="2000">
                <a:solidFill>
                  <a:schemeClr val="dk1"/>
                </a:solidFill>
                <a:latin typeface="Arial"/>
                <a:ea typeface="Arial"/>
                <a:cs typeface="Arial"/>
                <a:sym typeface="Arial"/>
              </a:rPr>
              <a:t>        print("O carrinho de Fórmula 1 está acelerando a toda velocidade!")</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None/>
            </a:pPr>
            <a:r>
              <a:rPr lang="pt-BR" sz="2000">
                <a:solidFill>
                  <a:schemeClr val="dk1"/>
                </a:solidFill>
                <a:latin typeface="Arial"/>
                <a:ea typeface="Arial"/>
                <a:cs typeface="Arial"/>
                <a:sym typeface="Arial"/>
              </a:rPr>
              <a:t>    def parar(self):</a:t>
            </a:r>
            <a:endParaRPr/>
          </a:p>
          <a:p>
            <a:pPr marL="0" marR="0" lvl="0" indent="0" algn="l" rtl="0">
              <a:spcBef>
                <a:spcPts val="0"/>
              </a:spcBef>
              <a:spcAft>
                <a:spcPts val="0"/>
              </a:spcAft>
              <a:buNone/>
            </a:pPr>
            <a:r>
              <a:rPr lang="pt-BR" sz="2000">
                <a:solidFill>
                  <a:schemeClr val="dk1"/>
                </a:solidFill>
                <a:latin typeface="Arial"/>
                <a:ea typeface="Arial"/>
                <a:cs typeface="Arial"/>
                <a:sym typeface="Arial"/>
              </a:rPr>
              <a:t>        print("O carrinho de Fórmula 1 freou rapidamente!")</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None/>
            </a:pPr>
            <a:r>
              <a:rPr lang="pt-BR" sz="2000" b="1">
                <a:solidFill>
                  <a:schemeClr val="dk1"/>
                </a:solidFill>
                <a:latin typeface="Arial"/>
                <a:ea typeface="Arial"/>
                <a:cs typeface="Arial"/>
                <a:sym typeface="Arial"/>
              </a:rPr>
              <a:t>class CarrinhoPasseio(CarrinhoInterface):</a:t>
            </a:r>
            <a:endParaRPr/>
          </a:p>
          <a:p>
            <a:pPr marL="0" marR="0" lvl="0" indent="0" algn="l" rtl="0">
              <a:spcBef>
                <a:spcPts val="0"/>
              </a:spcBef>
              <a:spcAft>
                <a:spcPts val="0"/>
              </a:spcAft>
              <a:buNone/>
            </a:pPr>
            <a:r>
              <a:rPr lang="pt-BR" sz="2000">
                <a:solidFill>
                  <a:schemeClr val="dk1"/>
                </a:solidFill>
                <a:latin typeface="Arial"/>
                <a:ea typeface="Arial"/>
                <a:cs typeface="Arial"/>
                <a:sym typeface="Arial"/>
              </a:rPr>
              <a:t>    def acelerar(self):</a:t>
            </a:r>
            <a:endParaRPr/>
          </a:p>
          <a:p>
            <a:pPr marL="0" marR="0" lvl="0" indent="0" algn="l" rtl="0">
              <a:spcBef>
                <a:spcPts val="0"/>
              </a:spcBef>
              <a:spcAft>
                <a:spcPts val="0"/>
              </a:spcAft>
              <a:buNone/>
            </a:pPr>
            <a:r>
              <a:rPr lang="pt-BR" sz="2000">
                <a:solidFill>
                  <a:schemeClr val="dk1"/>
                </a:solidFill>
                <a:latin typeface="Arial"/>
                <a:ea typeface="Arial"/>
                <a:cs typeface="Arial"/>
                <a:sym typeface="Arial"/>
              </a:rPr>
              <a:t>        print("O carrinho de passeio está acelerando devagarinho.")</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None/>
            </a:pPr>
            <a:r>
              <a:rPr lang="pt-BR" sz="2000">
                <a:solidFill>
                  <a:schemeClr val="dk1"/>
                </a:solidFill>
                <a:latin typeface="Arial"/>
                <a:ea typeface="Arial"/>
                <a:cs typeface="Arial"/>
                <a:sym typeface="Arial"/>
              </a:rPr>
              <a:t>    def parar(self):</a:t>
            </a:r>
            <a:endParaRPr/>
          </a:p>
          <a:p>
            <a:pPr marL="0" marR="0" lvl="0" indent="0" algn="l" rtl="0">
              <a:spcBef>
                <a:spcPts val="0"/>
              </a:spcBef>
              <a:spcAft>
                <a:spcPts val="0"/>
              </a:spcAft>
              <a:buNone/>
            </a:pPr>
            <a:r>
              <a:rPr lang="pt-BR" sz="2000">
                <a:solidFill>
                  <a:schemeClr val="dk1"/>
                </a:solidFill>
                <a:latin typeface="Arial"/>
                <a:ea typeface="Arial"/>
                <a:cs typeface="Arial"/>
                <a:sym typeface="Arial"/>
              </a:rPr>
              <a:t>        print("O carrinho de passeio parou suavemente.")</a:t>
            </a:r>
            <a:endParaRPr/>
          </a:p>
        </p:txBody>
      </p:sp>
      <p:sp>
        <p:nvSpPr>
          <p:cNvPr id="202" name="Google Shape;202;p13"/>
          <p:cNvSpPr txBox="1"/>
          <p:nvPr/>
        </p:nvSpPr>
        <p:spPr>
          <a:xfrm>
            <a:off x="494675" y="5650414"/>
            <a:ext cx="11107711"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2000" b="1">
                <a:solidFill>
                  <a:schemeClr val="accent6"/>
                </a:solidFill>
                <a:latin typeface="Arial"/>
                <a:ea typeface="Arial"/>
                <a:cs typeface="Arial"/>
                <a:sym typeface="Arial"/>
              </a:rPr>
              <a:t>Então, a classe abstrata já tem algumas partes prontas, e a interface só diz o que precisa ser feito, mas não diz como.</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g2d4a43703f3_0_9"/>
          <p:cNvSpPr txBox="1"/>
          <p:nvPr/>
        </p:nvSpPr>
        <p:spPr>
          <a:xfrm>
            <a:off x="413850" y="394125"/>
            <a:ext cx="11439900" cy="172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000"/>
              <a:t>De outra forma…</a:t>
            </a:r>
            <a:endParaRPr sz="2000"/>
          </a:p>
          <a:p>
            <a:pPr marL="0" lvl="0" indent="0" algn="l" rtl="0">
              <a:spcBef>
                <a:spcPts val="0"/>
              </a:spcBef>
              <a:spcAft>
                <a:spcPts val="0"/>
              </a:spcAft>
              <a:buNone/>
            </a:pPr>
            <a:endParaRPr sz="2000"/>
          </a:p>
          <a:p>
            <a:pPr marL="0" lvl="0" indent="0" algn="l" rtl="0">
              <a:spcBef>
                <a:spcPts val="0"/>
              </a:spcBef>
              <a:spcAft>
                <a:spcPts val="0"/>
              </a:spcAft>
              <a:buNone/>
            </a:pPr>
            <a:r>
              <a:rPr lang="pt-BR" sz="2000"/>
              <a:t>A classe abstrata vai ter algumas dessas partes prontas (como o chassi e as rodas), mas o tipo de motor será algo que cada carrinho específico vai precisar definir. A cor do carrinho também será passada quando você criar um carrinho específico.</a:t>
            </a:r>
            <a:endParaRPr sz="2000"/>
          </a:p>
        </p:txBody>
      </p:sp>
      <p:sp>
        <p:nvSpPr>
          <p:cNvPr id="209" name="Google Shape;209;g2d4a43703f3_0_9"/>
          <p:cNvSpPr txBox="1"/>
          <p:nvPr/>
        </p:nvSpPr>
        <p:spPr>
          <a:xfrm>
            <a:off x="1862400" y="2457600"/>
            <a:ext cx="8542800" cy="3879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000" b="1"/>
              <a:t>class Carrinho():</a:t>
            </a:r>
            <a:endParaRPr sz="2000" b="1"/>
          </a:p>
          <a:p>
            <a:pPr marL="0" lvl="0" indent="0" algn="l" rtl="0">
              <a:spcBef>
                <a:spcPts val="0"/>
              </a:spcBef>
              <a:spcAft>
                <a:spcPts val="0"/>
              </a:spcAft>
              <a:buNone/>
            </a:pPr>
            <a:r>
              <a:rPr lang="pt-BR" sz="2000"/>
              <a:t>    def _init_(self, cor):</a:t>
            </a:r>
            <a:endParaRPr sz="2000"/>
          </a:p>
          <a:p>
            <a:pPr marL="0" lvl="0" indent="0" algn="l" rtl="0">
              <a:spcBef>
                <a:spcPts val="0"/>
              </a:spcBef>
              <a:spcAft>
                <a:spcPts val="0"/>
              </a:spcAft>
              <a:buNone/>
            </a:pPr>
            <a:r>
              <a:rPr lang="pt-BR" sz="2000"/>
              <a:t>        self.chassi = "Chassi básico"</a:t>
            </a:r>
            <a:endParaRPr sz="2000"/>
          </a:p>
          <a:p>
            <a:pPr marL="0" lvl="0" indent="0" algn="l" rtl="0">
              <a:spcBef>
                <a:spcPts val="0"/>
              </a:spcBef>
              <a:spcAft>
                <a:spcPts val="0"/>
              </a:spcAft>
              <a:buNone/>
            </a:pPr>
            <a:r>
              <a:rPr lang="pt-BR" sz="2000"/>
              <a:t>        self.rodas = 4</a:t>
            </a:r>
            <a:endParaRPr sz="2000"/>
          </a:p>
          <a:p>
            <a:pPr marL="0" lvl="0" indent="0" algn="l" rtl="0">
              <a:spcBef>
                <a:spcPts val="0"/>
              </a:spcBef>
              <a:spcAft>
                <a:spcPts val="0"/>
              </a:spcAft>
              <a:buNone/>
            </a:pPr>
            <a:r>
              <a:rPr lang="pt-BR" sz="2000"/>
              <a:t>        self.cor = cor</a:t>
            </a:r>
            <a:endParaRPr sz="2000"/>
          </a:p>
          <a:p>
            <a:pPr marL="0" lvl="0" indent="0" algn="l" rtl="0">
              <a:spcBef>
                <a:spcPts val="0"/>
              </a:spcBef>
              <a:spcAft>
                <a:spcPts val="0"/>
              </a:spcAft>
              <a:buNone/>
            </a:pPr>
            <a:endParaRPr sz="2000"/>
          </a:p>
          <a:p>
            <a:pPr marL="0" lvl="0" indent="0" algn="l" rtl="0">
              <a:spcBef>
                <a:spcPts val="0"/>
              </a:spcBef>
              <a:spcAft>
                <a:spcPts val="0"/>
              </a:spcAft>
              <a:buNone/>
            </a:pPr>
            <a:r>
              <a:rPr lang="pt-BR" sz="2000"/>
              <a:t>    def mostrar_detalhes(self):</a:t>
            </a:r>
            <a:endParaRPr sz="2000"/>
          </a:p>
          <a:p>
            <a:pPr marL="0" lvl="0" indent="0" algn="l" rtl="0">
              <a:spcBef>
                <a:spcPts val="0"/>
              </a:spcBef>
              <a:spcAft>
                <a:spcPts val="0"/>
              </a:spcAft>
              <a:buNone/>
            </a:pPr>
            <a:r>
              <a:rPr lang="pt-BR" sz="2000"/>
              <a:t>        print(f"Chassi: {self.chassi}, Rodas: {self.rodas}, Cor: {self.cor}")</a:t>
            </a:r>
            <a:endParaRPr sz="2000"/>
          </a:p>
          <a:p>
            <a:pPr marL="0" lvl="0" indent="0" algn="l" rtl="0">
              <a:spcBef>
                <a:spcPts val="0"/>
              </a:spcBef>
              <a:spcAft>
                <a:spcPts val="0"/>
              </a:spcAft>
              <a:buNone/>
            </a:pPr>
            <a:endParaRPr sz="2000"/>
          </a:p>
          <a:p>
            <a:pPr marL="0" lvl="0" indent="0" algn="l" rtl="0">
              <a:spcBef>
                <a:spcPts val="0"/>
              </a:spcBef>
              <a:spcAft>
                <a:spcPts val="0"/>
              </a:spcAft>
              <a:buNone/>
            </a:pPr>
            <a:r>
              <a:rPr lang="pt-BR" sz="2000"/>
              <a:t>    </a:t>
            </a:r>
            <a:r>
              <a:rPr lang="pt-BR" sz="2000" b="1"/>
              <a:t>@abstractmethod</a:t>
            </a:r>
            <a:endParaRPr sz="2000" b="1"/>
          </a:p>
          <a:p>
            <a:pPr marL="0" lvl="0" indent="0" algn="l" rtl="0">
              <a:spcBef>
                <a:spcPts val="0"/>
              </a:spcBef>
              <a:spcAft>
                <a:spcPts val="0"/>
              </a:spcAft>
              <a:buNone/>
            </a:pPr>
            <a:r>
              <a:rPr lang="pt-BR" sz="2000"/>
              <a:t>    def tipo_motor(self):</a:t>
            </a:r>
            <a:endParaRPr sz="2000"/>
          </a:p>
          <a:p>
            <a:pPr marL="0" lvl="0" indent="0" algn="l" rtl="0">
              <a:spcBef>
                <a:spcPts val="0"/>
              </a:spcBef>
              <a:spcAft>
                <a:spcPts val="0"/>
              </a:spcAft>
              <a:buNone/>
            </a:pPr>
            <a:r>
              <a:rPr lang="pt-BR" sz="2000"/>
              <a:t>        pass  # O tipo de motor será definido pelos carrinhos específicos</a:t>
            </a:r>
            <a:endParaRPr sz="20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2d4a43703f3_0_21"/>
          <p:cNvSpPr txBox="1"/>
          <p:nvPr/>
        </p:nvSpPr>
        <p:spPr>
          <a:xfrm>
            <a:off x="0" y="275900"/>
            <a:ext cx="12192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2000"/>
              <a:t>Agora vamos criar dois carrinhos específicos que herdam da classe abstrata e definem o tipo de motor.</a:t>
            </a:r>
            <a:endParaRPr sz="2000"/>
          </a:p>
        </p:txBody>
      </p:sp>
      <p:sp>
        <p:nvSpPr>
          <p:cNvPr id="216" name="Google Shape;216;g2d4a43703f3_0_21"/>
          <p:cNvSpPr txBox="1"/>
          <p:nvPr/>
        </p:nvSpPr>
        <p:spPr>
          <a:xfrm>
            <a:off x="1409050" y="1734200"/>
            <a:ext cx="8749800" cy="3570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000" b="1"/>
              <a:t># Carrinho de Corrida que herda de Carrinho</a:t>
            </a:r>
            <a:endParaRPr sz="2000" b="1"/>
          </a:p>
          <a:p>
            <a:pPr marL="0" lvl="0" indent="0" algn="l" rtl="0">
              <a:spcBef>
                <a:spcPts val="0"/>
              </a:spcBef>
              <a:spcAft>
                <a:spcPts val="0"/>
              </a:spcAft>
              <a:buNone/>
            </a:pPr>
            <a:r>
              <a:rPr lang="pt-BR" sz="2000"/>
              <a:t>class CarrinhoCorrida(Carrinho):</a:t>
            </a:r>
            <a:endParaRPr sz="2000"/>
          </a:p>
          <a:p>
            <a:pPr marL="0" lvl="0" indent="0" algn="l" rtl="0">
              <a:spcBef>
                <a:spcPts val="0"/>
              </a:spcBef>
              <a:spcAft>
                <a:spcPts val="0"/>
              </a:spcAft>
              <a:buNone/>
            </a:pPr>
            <a:r>
              <a:rPr lang="pt-BR" sz="2000"/>
              <a:t>    def tipo_motor(self):</a:t>
            </a:r>
            <a:endParaRPr sz="2000"/>
          </a:p>
          <a:p>
            <a:pPr marL="0" lvl="0" indent="0" algn="l" rtl="0">
              <a:spcBef>
                <a:spcPts val="0"/>
              </a:spcBef>
              <a:spcAft>
                <a:spcPts val="0"/>
              </a:spcAft>
              <a:buNone/>
            </a:pPr>
            <a:r>
              <a:rPr lang="pt-BR" sz="2000"/>
              <a:t>        print("Motor: V8 Superpotente")</a:t>
            </a:r>
            <a:endParaRPr sz="2000"/>
          </a:p>
          <a:p>
            <a:pPr marL="0" lvl="0" indent="0" algn="l" rtl="0">
              <a:spcBef>
                <a:spcPts val="0"/>
              </a:spcBef>
              <a:spcAft>
                <a:spcPts val="0"/>
              </a:spcAft>
              <a:buNone/>
            </a:pPr>
            <a:endParaRPr sz="2000"/>
          </a:p>
          <a:p>
            <a:pPr marL="0" lvl="0" indent="0" algn="l" rtl="0">
              <a:spcBef>
                <a:spcPts val="0"/>
              </a:spcBef>
              <a:spcAft>
                <a:spcPts val="0"/>
              </a:spcAft>
              <a:buNone/>
            </a:pPr>
            <a:endParaRPr sz="2000"/>
          </a:p>
          <a:p>
            <a:pPr marL="0" lvl="0" indent="0" algn="l" rtl="0">
              <a:spcBef>
                <a:spcPts val="0"/>
              </a:spcBef>
              <a:spcAft>
                <a:spcPts val="0"/>
              </a:spcAft>
              <a:buNone/>
            </a:pPr>
            <a:endParaRPr sz="2000"/>
          </a:p>
          <a:p>
            <a:pPr marL="0" lvl="0" indent="0" algn="l" rtl="0">
              <a:spcBef>
                <a:spcPts val="0"/>
              </a:spcBef>
              <a:spcAft>
                <a:spcPts val="0"/>
              </a:spcAft>
              <a:buNone/>
            </a:pPr>
            <a:r>
              <a:rPr lang="pt-BR" sz="2000" b="1"/>
              <a:t># Carrinho de Passeio que herda de Carrinho</a:t>
            </a:r>
            <a:endParaRPr sz="2000" b="1"/>
          </a:p>
          <a:p>
            <a:pPr marL="0" lvl="0" indent="0" algn="l" rtl="0">
              <a:spcBef>
                <a:spcPts val="0"/>
              </a:spcBef>
              <a:spcAft>
                <a:spcPts val="0"/>
              </a:spcAft>
              <a:buNone/>
            </a:pPr>
            <a:r>
              <a:rPr lang="pt-BR" sz="2000"/>
              <a:t>class CarrinhoPasseio(Carrinho):</a:t>
            </a:r>
            <a:endParaRPr sz="2000"/>
          </a:p>
          <a:p>
            <a:pPr marL="0" lvl="0" indent="0" algn="l" rtl="0">
              <a:spcBef>
                <a:spcPts val="0"/>
              </a:spcBef>
              <a:spcAft>
                <a:spcPts val="0"/>
              </a:spcAft>
              <a:buNone/>
            </a:pPr>
            <a:r>
              <a:rPr lang="pt-BR" sz="2000"/>
              <a:t>    def tipo_motor(self):</a:t>
            </a:r>
            <a:endParaRPr sz="2000"/>
          </a:p>
          <a:p>
            <a:pPr marL="0" lvl="0" indent="0" algn="l" rtl="0">
              <a:spcBef>
                <a:spcPts val="0"/>
              </a:spcBef>
              <a:spcAft>
                <a:spcPts val="0"/>
              </a:spcAft>
              <a:buNone/>
            </a:pPr>
            <a:r>
              <a:rPr lang="pt-BR" sz="2000"/>
              <a:t>        print("Motor: Elétrico econômico")</a:t>
            </a:r>
            <a:endParaRPr sz="20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g2d4a43703f3_0_36"/>
          <p:cNvSpPr txBox="1"/>
          <p:nvPr/>
        </p:nvSpPr>
        <p:spPr>
          <a:xfrm>
            <a:off x="0" y="0"/>
            <a:ext cx="12192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2000"/>
              <a:t>Agora podemos criar carrinhos específicos e ver como eles são:</a:t>
            </a:r>
            <a:endParaRPr sz="2000"/>
          </a:p>
        </p:txBody>
      </p:sp>
      <p:sp>
        <p:nvSpPr>
          <p:cNvPr id="223" name="Google Shape;223;g2d4a43703f3_0_36"/>
          <p:cNvSpPr txBox="1"/>
          <p:nvPr/>
        </p:nvSpPr>
        <p:spPr>
          <a:xfrm>
            <a:off x="2108650" y="1054325"/>
            <a:ext cx="7370400" cy="3879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000" b="1"/>
              <a:t># Criando um carrinho de corrida</a:t>
            </a:r>
            <a:endParaRPr sz="2000" b="1"/>
          </a:p>
          <a:p>
            <a:pPr marL="0" lvl="0" indent="0" algn="l" rtl="0">
              <a:spcBef>
                <a:spcPts val="0"/>
              </a:spcBef>
              <a:spcAft>
                <a:spcPts val="0"/>
              </a:spcAft>
              <a:buNone/>
            </a:pPr>
            <a:r>
              <a:rPr lang="pt-BR" sz="2000"/>
              <a:t>carrinho1 = CarrinhoCorrida("Vermelho")</a:t>
            </a:r>
            <a:endParaRPr sz="2000"/>
          </a:p>
          <a:p>
            <a:pPr marL="0" lvl="0" indent="0" algn="l" rtl="0">
              <a:spcBef>
                <a:spcPts val="0"/>
              </a:spcBef>
              <a:spcAft>
                <a:spcPts val="0"/>
              </a:spcAft>
              <a:buNone/>
            </a:pPr>
            <a:r>
              <a:rPr lang="pt-BR" sz="2000"/>
              <a:t>carrinho1.mostrar_detalhes()</a:t>
            </a:r>
            <a:endParaRPr sz="2000"/>
          </a:p>
          <a:p>
            <a:pPr marL="0" lvl="0" indent="0" algn="l" rtl="0">
              <a:spcBef>
                <a:spcPts val="0"/>
              </a:spcBef>
              <a:spcAft>
                <a:spcPts val="0"/>
              </a:spcAft>
              <a:buNone/>
            </a:pPr>
            <a:r>
              <a:rPr lang="pt-BR" sz="2000"/>
              <a:t>carrinho1.tipo_motor()</a:t>
            </a:r>
            <a:endParaRPr sz="2000"/>
          </a:p>
          <a:p>
            <a:pPr marL="0" lvl="0" indent="0" algn="l" rtl="0">
              <a:spcBef>
                <a:spcPts val="0"/>
              </a:spcBef>
              <a:spcAft>
                <a:spcPts val="0"/>
              </a:spcAft>
              <a:buNone/>
            </a:pPr>
            <a:endParaRPr sz="2000"/>
          </a:p>
          <a:p>
            <a:pPr marL="0" lvl="0" indent="0" algn="l" rtl="0">
              <a:spcBef>
                <a:spcPts val="0"/>
              </a:spcBef>
              <a:spcAft>
                <a:spcPts val="0"/>
              </a:spcAft>
              <a:buNone/>
            </a:pPr>
            <a:endParaRPr sz="2000"/>
          </a:p>
          <a:p>
            <a:pPr marL="0" lvl="0" indent="0" algn="l" rtl="0">
              <a:spcBef>
                <a:spcPts val="0"/>
              </a:spcBef>
              <a:spcAft>
                <a:spcPts val="0"/>
              </a:spcAft>
              <a:buNone/>
            </a:pPr>
            <a:endParaRPr sz="2000"/>
          </a:p>
          <a:p>
            <a:pPr marL="0" lvl="0" indent="0" algn="l" rtl="0">
              <a:spcBef>
                <a:spcPts val="0"/>
              </a:spcBef>
              <a:spcAft>
                <a:spcPts val="0"/>
              </a:spcAft>
              <a:buNone/>
            </a:pPr>
            <a:endParaRPr sz="2000"/>
          </a:p>
          <a:p>
            <a:pPr marL="0" lvl="0" indent="0" algn="l" rtl="0">
              <a:spcBef>
                <a:spcPts val="0"/>
              </a:spcBef>
              <a:spcAft>
                <a:spcPts val="0"/>
              </a:spcAft>
              <a:buNone/>
            </a:pPr>
            <a:r>
              <a:rPr lang="pt-BR" sz="2000" b="1"/>
              <a:t># Criando um carrinho de passeio</a:t>
            </a:r>
            <a:endParaRPr sz="2000" b="1"/>
          </a:p>
          <a:p>
            <a:pPr marL="0" lvl="0" indent="0" algn="l" rtl="0">
              <a:spcBef>
                <a:spcPts val="0"/>
              </a:spcBef>
              <a:spcAft>
                <a:spcPts val="0"/>
              </a:spcAft>
              <a:buNone/>
            </a:pPr>
            <a:r>
              <a:rPr lang="pt-BR" sz="2000"/>
              <a:t>carrinho2 = CarrinhoPasseio("Azul")</a:t>
            </a:r>
            <a:endParaRPr sz="2000"/>
          </a:p>
          <a:p>
            <a:pPr marL="0" lvl="0" indent="0" algn="l" rtl="0">
              <a:spcBef>
                <a:spcPts val="0"/>
              </a:spcBef>
              <a:spcAft>
                <a:spcPts val="0"/>
              </a:spcAft>
              <a:buNone/>
            </a:pPr>
            <a:r>
              <a:rPr lang="pt-BR" sz="2000"/>
              <a:t>carrinho2.mostrar_detalhes()</a:t>
            </a:r>
            <a:endParaRPr sz="2000"/>
          </a:p>
          <a:p>
            <a:pPr marL="0" lvl="0" indent="0" algn="l" rtl="0">
              <a:spcBef>
                <a:spcPts val="0"/>
              </a:spcBef>
              <a:spcAft>
                <a:spcPts val="0"/>
              </a:spcAft>
              <a:buNone/>
            </a:pPr>
            <a:r>
              <a:rPr lang="pt-BR" sz="2000"/>
              <a:t>carrinho2.tipo_motor()</a:t>
            </a:r>
            <a:endParaRPr sz="2000"/>
          </a:p>
        </p:txBody>
      </p:sp>
      <p:sp>
        <p:nvSpPr>
          <p:cNvPr id="224" name="Google Shape;224;g2d4a43703f3_0_36"/>
          <p:cNvSpPr txBox="1"/>
          <p:nvPr/>
        </p:nvSpPr>
        <p:spPr>
          <a:xfrm>
            <a:off x="670025" y="5616450"/>
            <a:ext cx="110853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000">
                <a:solidFill>
                  <a:srgbClr val="FF0000"/>
                </a:solidFill>
              </a:rPr>
              <a:t>O chassi e as rodas são </a:t>
            </a:r>
            <a:r>
              <a:rPr lang="pt-BR" sz="2000" b="1">
                <a:solidFill>
                  <a:srgbClr val="FF0000"/>
                </a:solidFill>
              </a:rPr>
              <a:t>comuns</a:t>
            </a:r>
            <a:r>
              <a:rPr lang="pt-BR" sz="2000">
                <a:solidFill>
                  <a:srgbClr val="FF0000"/>
                </a:solidFill>
              </a:rPr>
              <a:t> a todos os carrinhos, mas o </a:t>
            </a:r>
            <a:r>
              <a:rPr lang="pt-BR" sz="2000" b="1">
                <a:solidFill>
                  <a:srgbClr val="FF0000"/>
                </a:solidFill>
              </a:rPr>
              <a:t>tipo de motor</a:t>
            </a:r>
            <a:r>
              <a:rPr lang="pt-BR" sz="2000">
                <a:solidFill>
                  <a:srgbClr val="FF0000"/>
                </a:solidFill>
              </a:rPr>
              <a:t> é algo que muda para cada tipo de carrinho. A </a:t>
            </a:r>
            <a:r>
              <a:rPr lang="pt-BR" sz="2000" b="1">
                <a:solidFill>
                  <a:srgbClr val="FF0000"/>
                </a:solidFill>
              </a:rPr>
              <a:t>cor</a:t>
            </a:r>
            <a:r>
              <a:rPr lang="pt-BR" sz="2000">
                <a:solidFill>
                  <a:srgbClr val="FF0000"/>
                </a:solidFill>
              </a:rPr>
              <a:t> pode ser escolhida na hora de criar o carrinho.</a:t>
            </a:r>
            <a:endParaRPr sz="2000">
              <a:solidFill>
                <a:srgbClr val="FF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9"/>
        <p:cNvGrpSpPr/>
        <p:nvPr/>
      </p:nvGrpSpPr>
      <p:grpSpPr>
        <a:xfrm>
          <a:off x="0" y="0"/>
          <a:ext cx="0" cy="0"/>
          <a:chOff x="0" y="0"/>
          <a:chExt cx="0" cy="0"/>
        </a:xfrm>
      </p:grpSpPr>
      <p:sp>
        <p:nvSpPr>
          <p:cNvPr id="230" name="Google Shape;230;p14"/>
          <p:cNvSpPr/>
          <p:nvPr/>
        </p:nvSpPr>
        <p:spPr>
          <a:xfrm>
            <a:off x="-1" y="0"/>
            <a:ext cx="12191999"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1" name="Google Shape;231;p14"/>
          <p:cNvSpPr/>
          <p:nvPr/>
        </p:nvSpPr>
        <p:spPr>
          <a:xfrm>
            <a:off x="-1" y="0"/>
            <a:ext cx="12192000" cy="2806021"/>
          </a:xfrm>
          <a:prstGeom prst="rect">
            <a:avLst/>
          </a:prstGeom>
          <a:solidFill>
            <a:schemeClr val="lt1"/>
          </a:solidFill>
          <a:ln>
            <a:noFill/>
          </a:ln>
          <a:effectLst>
            <a:outerShdw blurRad="254000" dist="127000" dir="5460000" sx="92000" sy="92000" algn="t" rotWithShape="0">
              <a:srgbClr val="000000">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2" name="Google Shape;232;p14"/>
          <p:cNvSpPr txBox="1">
            <a:spLocks noGrp="1"/>
          </p:cNvSpPr>
          <p:nvPr>
            <p:ph type="title"/>
          </p:nvPr>
        </p:nvSpPr>
        <p:spPr>
          <a:xfrm>
            <a:off x="761802" y="342306"/>
            <a:ext cx="4703816" cy="212140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Trebuchet MS"/>
              <a:buNone/>
            </a:pPr>
            <a:r>
              <a:rPr lang="pt-BR" sz="4000" dirty="0">
                <a:latin typeface="+mj-lt"/>
                <a:ea typeface="Trebuchet MS"/>
                <a:cs typeface="Trebuchet MS"/>
                <a:sym typeface="Trebuchet MS"/>
              </a:rPr>
              <a:t>Navegabilidade </a:t>
            </a:r>
            <a:endParaRPr sz="4000" dirty="0">
              <a:latin typeface="+mj-lt"/>
            </a:endParaRPr>
          </a:p>
          <a:p>
            <a:pPr marL="0" lvl="0" indent="0" algn="l" rtl="0">
              <a:lnSpc>
                <a:spcPct val="90000"/>
              </a:lnSpc>
              <a:spcBef>
                <a:spcPts val="0"/>
              </a:spcBef>
              <a:spcAft>
                <a:spcPts val="0"/>
              </a:spcAft>
              <a:buClr>
                <a:schemeClr val="dk1"/>
              </a:buClr>
              <a:buSzPts val="4000"/>
              <a:buFont typeface="Play"/>
              <a:buNone/>
            </a:pPr>
            <a:endParaRPr sz="4000" dirty="0">
              <a:latin typeface="+mj-lt"/>
              <a:ea typeface="Trebuchet MS"/>
              <a:cs typeface="Trebuchet MS"/>
              <a:sym typeface="Trebuchet MS"/>
            </a:endParaRPr>
          </a:p>
        </p:txBody>
      </p:sp>
      <p:sp>
        <p:nvSpPr>
          <p:cNvPr id="233" name="Google Shape;233;p14"/>
          <p:cNvSpPr txBox="1">
            <a:spLocks noGrp="1"/>
          </p:cNvSpPr>
          <p:nvPr>
            <p:ph type="body" idx="1"/>
          </p:nvPr>
        </p:nvSpPr>
        <p:spPr>
          <a:xfrm>
            <a:off x="6096000" y="342307"/>
            <a:ext cx="5250873" cy="2121407"/>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1900"/>
              <a:buFont typeface="Noto Sans Symbols"/>
              <a:buChar char="❑"/>
            </a:pPr>
            <a:r>
              <a:rPr lang="pt-BR" sz="1900">
                <a:latin typeface="Arial"/>
                <a:ea typeface="Arial"/>
                <a:cs typeface="Arial"/>
                <a:sym typeface="Arial"/>
              </a:rPr>
              <a:t> Usamos as setas das associações entre classes para indicar a visibilidade (acesso) entre seus objetos</a:t>
            </a:r>
            <a:endParaRPr/>
          </a:p>
          <a:p>
            <a:pPr marL="228600" lvl="0" indent="-228600" algn="l" rtl="0">
              <a:lnSpc>
                <a:spcPct val="90000"/>
              </a:lnSpc>
              <a:spcBef>
                <a:spcPts val="1000"/>
              </a:spcBef>
              <a:spcAft>
                <a:spcPts val="0"/>
              </a:spcAft>
              <a:buClr>
                <a:schemeClr val="dk1"/>
              </a:buClr>
              <a:buSzPts val="1900"/>
              <a:buFont typeface="Noto Sans Symbols"/>
              <a:buChar char="❑"/>
            </a:pPr>
            <a:r>
              <a:rPr lang="pt-BR" sz="1900">
                <a:latin typeface="Arial"/>
                <a:ea typeface="Arial"/>
                <a:cs typeface="Arial"/>
                <a:sym typeface="Arial"/>
              </a:rPr>
              <a:t> Na prática, visibilidade significa poder invocar operações do outro objeto, o que exige acesso a uma variável referenciando o objeto em questão</a:t>
            </a:r>
            <a:endParaRPr/>
          </a:p>
        </p:txBody>
      </p:sp>
      <p:pic>
        <p:nvPicPr>
          <p:cNvPr id="234" name="Google Shape;234;p14" descr="Uma imagem contendo Interface gráfica do usuário&#10;&#10;Descrição gerada automaticamente"/>
          <p:cNvPicPr preferRelativeResize="0"/>
          <p:nvPr/>
        </p:nvPicPr>
        <p:blipFill rotWithShape="1">
          <a:blip r:embed="rId3">
            <a:alphaModFix/>
          </a:blip>
          <a:srcRect/>
          <a:stretch/>
        </p:blipFill>
        <p:spPr>
          <a:xfrm>
            <a:off x="761996" y="3347321"/>
            <a:ext cx="10668003" cy="1786890"/>
          </a:xfrm>
          <a:prstGeom prst="rect">
            <a:avLst/>
          </a:prstGeom>
          <a:noFill/>
          <a:ln>
            <a:noFill/>
          </a:ln>
        </p:spPr>
      </p:pic>
      <p:sp>
        <p:nvSpPr>
          <p:cNvPr id="235" name="Google Shape;235;p14"/>
          <p:cNvSpPr txBox="1">
            <a:spLocks noGrp="1"/>
          </p:cNvSpPr>
          <p:nvPr>
            <p:ph type="sldNum" idx="12"/>
          </p:nvPr>
        </p:nvSpPr>
        <p:spPr>
          <a:xfrm>
            <a:off x="8686800" y="6356350"/>
            <a:ext cx="3199388"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pt-BR">
                <a:solidFill>
                  <a:schemeClr val="dk1"/>
                </a:solidFill>
              </a:rPr>
              <a:t>17</a:t>
            </a:fld>
            <a:endParaRPr>
              <a:solidFill>
                <a:schemeClr val="dk1"/>
              </a:solidFill>
            </a:endParaRPr>
          </a:p>
        </p:txBody>
      </p:sp>
      <p:sp>
        <p:nvSpPr>
          <p:cNvPr id="236" name="Google Shape;236;p14"/>
          <p:cNvSpPr txBox="1"/>
          <p:nvPr/>
        </p:nvSpPr>
        <p:spPr>
          <a:xfrm>
            <a:off x="761802" y="5395941"/>
            <a:ext cx="4856812"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800" b="1">
                <a:solidFill>
                  <a:schemeClr val="dk1"/>
                </a:solidFill>
                <a:latin typeface="Arial"/>
                <a:ea typeface="Arial"/>
                <a:cs typeface="Arial"/>
                <a:sym typeface="Arial"/>
              </a:rPr>
              <a:t>Seta unidirecional</a:t>
            </a:r>
            <a:r>
              <a:rPr lang="pt-BR" sz="1800">
                <a:solidFill>
                  <a:schemeClr val="dk1"/>
                </a:solidFill>
                <a:latin typeface="Arial"/>
                <a:ea typeface="Arial"/>
                <a:cs typeface="Arial"/>
                <a:sym typeface="Arial"/>
              </a:rPr>
              <a:t>: a classe receptora é aquela cujos objetos não possuem visibilidade dos objetos da outra classe</a:t>
            </a:r>
            <a:endParaRPr/>
          </a:p>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37" name="Google Shape;237;p14"/>
          <p:cNvSpPr txBox="1"/>
          <p:nvPr/>
        </p:nvSpPr>
        <p:spPr>
          <a:xfrm>
            <a:off x="6095997" y="5395941"/>
            <a:ext cx="60935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800" b="1">
                <a:solidFill>
                  <a:schemeClr val="dk1"/>
                </a:solidFill>
                <a:latin typeface="Arial"/>
                <a:ea typeface="Arial"/>
                <a:cs typeface="Arial"/>
                <a:sym typeface="Arial"/>
              </a:rPr>
              <a:t>Seta bidirecional:</a:t>
            </a:r>
            <a:r>
              <a:rPr lang="pt-BR" sz="1800">
                <a:solidFill>
                  <a:schemeClr val="dk1"/>
                </a:solidFill>
                <a:latin typeface="Arial"/>
                <a:ea typeface="Arial"/>
                <a:cs typeface="Arial"/>
                <a:sym typeface="Arial"/>
              </a:rPr>
              <a:t> conhecimento mútuo entre os objetos</a:t>
            </a:r>
            <a:endParaRPr sz="1800">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15"/>
          <p:cNvSpPr/>
          <p:nvPr/>
        </p:nvSpPr>
        <p:spPr>
          <a:xfrm>
            <a:off x="9063789" y="3248526"/>
            <a:ext cx="1926566" cy="2329132"/>
          </a:xfrm>
          <a:prstGeom prst="roundRect">
            <a:avLst>
              <a:gd name="adj" fmla="val 16667"/>
            </a:avLst>
          </a:pr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4" name="Google Shape;244;p15"/>
          <p:cNvSpPr txBox="1">
            <a:spLocks noGrp="1"/>
          </p:cNvSpPr>
          <p:nvPr>
            <p:ph type="body" idx="1"/>
          </p:nvPr>
        </p:nvSpPr>
        <p:spPr>
          <a:xfrm>
            <a:off x="672781" y="529447"/>
            <a:ext cx="9785388" cy="3880773"/>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000"/>
              <a:buFont typeface="Noto Sans Symbols"/>
              <a:buChar char="❑"/>
            </a:pPr>
            <a:r>
              <a:rPr lang="pt-BR" sz="2000">
                <a:latin typeface="Arial"/>
                <a:ea typeface="Arial"/>
                <a:cs typeface="Arial"/>
                <a:sym typeface="Arial"/>
              </a:rPr>
              <a:t> No Diagrama de Sequência, mensagens indicam que o objeto remetente enxerga o objeto receptor, portanto essa navegabilidade deve estar consistente no Diagrama de Classes</a:t>
            </a:r>
            <a:endParaRPr/>
          </a:p>
          <a:p>
            <a:pPr marL="228600" lvl="0" indent="-63500" algn="l" rtl="0">
              <a:lnSpc>
                <a:spcPct val="90000"/>
              </a:lnSpc>
              <a:spcBef>
                <a:spcPts val="1000"/>
              </a:spcBef>
              <a:spcAft>
                <a:spcPts val="0"/>
              </a:spcAft>
              <a:buClr>
                <a:schemeClr val="dk1"/>
              </a:buClr>
              <a:buSzPts val="2600"/>
              <a:buNone/>
            </a:pPr>
            <a:endParaRPr sz="2600"/>
          </a:p>
          <a:p>
            <a:pPr marL="228600" lvl="0" indent="-63500" algn="l" rtl="0">
              <a:lnSpc>
                <a:spcPct val="90000"/>
              </a:lnSpc>
              <a:spcBef>
                <a:spcPts val="1000"/>
              </a:spcBef>
              <a:spcAft>
                <a:spcPts val="0"/>
              </a:spcAft>
              <a:buClr>
                <a:schemeClr val="dk1"/>
              </a:buClr>
              <a:buSzPts val="2600"/>
              <a:buNone/>
            </a:pPr>
            <a:endParaRPr sz="2600"/>
          </a:p>
        </p:txBody>
      </p:sp>
      <p:sp>
        <p:nvSpPr>
          <p:cNvPr id="245" name="Google Shape;245;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18</a:t>
            </a:fld>
            <a:endParaRPr/>
          </a:p>
        </p:txBody>
      </p:sp>
      <p:pic>
        <p:nvPicPr>
          <p:cNvPr id="246" name="Google Shape;246;p15"/>
          <p:cNvPicPr preferRelativeResize="0"/>
          <p:nvPr/>
        </p:nvPicPr>
        <p:blipFill rotWithShape="1">
          <a:blip r:embed="rId3">
            <a:alphaModFix/>
          </a:blip>
          <a:srcRect/>
          <a:stretch/>
        </p:blipFill>
        <p:spPr>
          <a:xfrm>
            <a:off x="5730367" y="2660894"/>
            <a:ext cx="5107722" cy="1797830"/>
          </a:xfrm>
          <a:prstGeom prst="rect">
            <a:avLst/>
          </a:prstGeom>
          <a:noFill/>
          <a:ln>
            <a:noFill/>
          </a:ln>
        </p:spPr>
      </p:pic>
      <p:pic>
        <p:nvPicPr>
          <p:cNvPr id="247" name="Google Shape;247;p15" descr="Uma imagem contendo Interface gráfica do usuário&#10;&#10;Descrição gerada automaticamente"/>
          <p:cNvPicPr preferRelativeResize="0"/>
          <p:nvPr/>
        </p:nvPicPr>
        <p:blipFill rotWithShape="1">
          <a:blip r:embed="rId4">
            <a:alphaModFix/>
          </a:blip>
          <a:srcRect/>
          <a:stretch/>
        </p:blipFill>
        <p:spPr>
          <a:xfrm>
            <a:off x="672781" y="2660894"/>
            <a:ext cx="4434157" cy="248150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6"/>
          <p:cNvSpPr txBox="1">
            <a:spLocks noGrp="1"/>
          </p:cNvSpPr>
          <p:nvPr>
            <p:ph type="body" idx="1"/>
          </p:nvPr>
        </p:nvSpPr>
        <p:spPr>
          <a:xfrm>
            <a:off x="838200" y="908658"/>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000"/>
              <a:buNone/>
            </a:pPr>
            <a:r>
              <a:rPr lang="pt-BR" sz="2000">
                <a:latin typeface="Arial"/>
                <a:ea typeface="Arial"/>
                <a:cs typeface="Arial"/>
                <a:sym typeface="Arial"/>
              </a:rPr>
              <a:t>Neste exemplo abaixo, temos que a navegabilidade é de livro para autor significando que em tempo de execução a classe livro deve reter um atributo que guarde os autores a ela relacionados.</a:t>
            </a:r>
            <a:endParaRPr/>
          </a:p>
          <a:p>
            <a:pPr marL="0" lvl="0" indent="0" algn="just" rtl="0">
              <a:lnSpc>
                <a:spcPct val="90000"/>
              </a:lnSpc>
              <a:spcBef>
                <a:spcPts val="1000"/>
              </a:spcBef>
              <a:spcAft>
                <a:spcPts val="0"/>
              </a:spcAft>
              <a:buClr>
                <a:schemeClr val="dk1"/>
              </a:buClr>
              <a:buSzPts val="2800"/>
              <a:buNone/>
            </a:pPr>
            <a:endParaRPr/>
          </a:p>
        </p:txBody>
      </p:sp>
      <p:pic>
        <p:nvPicPr>
          <p:cNvPr id="253" name="Google Shape;253;p16"/>
          <p:cNvPicPr preferRelativeResize="0"/>
          <p:nvPr/>
        </p:nvPicPr>
        <p:blipFill rotWithShape="1">
          <a:blip r:embed="rId3">
            <a:alphaModFix/>
          </a:blip>
          <a:srcRect/>
          <a:stretch/>
        </p:blipFill>
        <p:spPr>
          <a:xfrm>
            <a:off x="2354527" y="2536874"/>
            <a:ext cx="6534150" cy="3800475"/>
          </a:xfrm>
          <a:prstGeom prst="rect">
            <a:avLst/>
          </a:prstGeom>
          <a:noFill/>
          <a:ln>
            <a:noFill/>
          </a:ln>
        </p:spPr>
      </p:pic>
      <p:cxnSp>
        <p:nvCxnSpPr>
          <p:cNvPr id="254" name="Google Shape;254;p16"/>
          <p:cNvCxnSpPr/>
          <p:nvPr/>
        </p:nvCxnSpPr>
        <p:spPr>
          <a:xfrm>
            <a:off x="4943872" y="4437112"/>
            <a:ext cx="936104" cy="0"/>
          </a:xfrm>
          <a:prstGeom prst="straightConnector1">
            <a:avLst/>
          </a:prstGeom>
          <a:noFill/>
          <a:ln w="28575" cap="flat" cmpd="sng">
            <a:solidFill>
              <a:schemeClr val="accent1"/>
            </a:solidFill>
            <a:prstDash val="solid"/>
            <a:miter lim="800000"/>
            <a:headEnd type="none" w="sm" len="sm"/>
            <a:tailEnd type="stealth" w="med" len="med"/>
          </a:ln>
        </p:spPr>
      </p:cxnSp>
      <p:sp>
        <p:nvSpPr>
          <p:cNvPr id="255" name="Google Shape;255;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7"/>
        <p:cNvGrpSpPr/>
        <p:nvPr/>
      </p:nvGrpSpPr>
      <p:grpSpPr>
        <a:xfrm>
          <a:off x="0" y="0"/>
          <a:ext cx="0" cy="0"/>
          <a:chOff x="0" y="0"/>
          <a:chExt cx="0" cy="0"/>
        </a:xfrm>
      </p:grpSpPr>
      <p:pic>
        <p:nvPicPr>
          <p:cNvPr id="98" name="Google Shape;98;p2" descr="Diagrama&#10;&#10;Descrição gerada automaticamente"/>
          <p:cNvPicPr preferRelativeResize="0"/>
          <p:nvPr/>
        </p:nvPicPr>
        <p:blipFill rotWithShape="1">
          <a:blip r:embed="rId3">
            <a:alphaModFix/>
          </a:blip>
          <a:srcRect/>
          <a:stretch/>
        </p:blipFill>
        <p:spPr>
          <a:xfrm>
            <a:off x="1726536" y="643466"/>
            <a:ext cx="8738928" cy="557106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9"/>
        <p:cNvGrpSpPr/>
        <p:nvPr/>
      </p:nvGrpSpPr>
      <p:grpSpPr>
        <a:xfrm>
          <a:off x="0" y="0"/>
          <a:ext cx="0" cy="0"/>
          <a:chOff x="0" y="0"/>
          <a:chExt cx="0" cy="0"/>
        </a:xfrm>
      </p:grpSpPr>
      <p:sp>
        <p:nvSpPr>
          <p:cNvPr id="260" name="Google Shape;260;p1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1" name="Google Shape;261;p17"/>
          <p:cNvSpPr txBox="1">
            <a:spLocks noGrp="1"/>
          </p:cNvSpPr>
          <p:nvPr>
            <p:ph type="title"/>
          </p:nvPr>
        </p:nvSpPr>
        <p:spPr>
          <a:xfrm>
            <a:off x="630936" y="639520"/>
            <a:ext cx="3678514" cy="171907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3800"/>
              <a:buFont typeface="Play"/>
              <a:buNone/>
            </a:pPr>
            <a:r>
              <a:rPr lang="pt-BR" sz="3800" dirty="0">
                <a:latin typeface="+mj-lt"/>
              </a:rPr>
              <a:t>Navegabilidade x Semântica</a:t>
            </a:r>
            <a:endParaRPr dirty="0">
              <a:latin typeface="+mj-lt"/>
            </a:endParaRPr>
          </a:p>
        </p:txBody>
      </p:sp>
      <p:sp>
        <p:nvSpPr>
          <p:cNvPr id="262" name="Google Shape;262;p17"/>
          <p:cNvSpPr/>
          <p:nvPr/>
        </p:nvSpPr>
        <p:spPr>
          <a:xfrm>
            <a:off x="643278" y="2573756"/>
            <a:ext cx="3255095" cy="18288"/>
          </a:xfrm>
          <a:custGeom>
            <a:avLst/>
            <a:gdLst/>
            <a:ahLst/>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3" name="Google Shape;263;p17"/>
          <p:cNvSpPr txBox="1">
            <a:spLocks noGrp="1"/>
          </p:cNvSpPr>
          <p:nvPr>
            <p:ph type="body" idx="1"/>
          </p:nvPr>
        </p:nvSpPr>
        <p:spPr>
          <a:xfrm>
            <a:off x="630936" y="2807208"/>
            <a:ext cx="3429000" cy="3410712"/>
          </a:xfrm>
          <a:prstGeom prst="rect">
            <a:avLst/>
          </a:prstGeom>
          <a:noFill/>
          <a:ln>
            <a:noFill/>
          </a:ln>
        </p:spPr>
        <p:txBody>
          <a:bodyPr spcFirstLastPara="1" wrap="square" lIns="91425" tIns="45700" rIns="91425" bIns="45700" anchor="t" anchorCtr="0">
            <a:normAutofit/>
          </a:bodyPr>
          <a:lstStyle/>
          <a:p>
            <a:pPr marL="114300" lvl="0" indent="0" algn="l" rtl="0">
              <a:lnSpc>
                <a:spcPct val="90000"/>
              </a:lnSpc>
              <a:spcBef>
                <a:spcPts val="0"/>
              </a:spcBef>
              <a:spcAft>
                <a:spcPts val="0"/>
              </a:spcAft>
              <a:buClr>
                <a:schemeClr val="dk1"/>
              </a:buClr>
              <a:buSzPts val="2000"/>
              <a:buNone/>
            </a:pPr>
            <a:r>
              <a:rPr lang="pt-BR" sz="2000">
                <a:latin typeface="Arial"/>
                <a:ea typeface="Arial"/>
                <a:cs typeface="Arial"/>
                <a:sym typeface="Arial"/>
              </a:rPr>
              <a:t>O relacionamento semântico “</a:t>
            </a:r>
            <a:r>
              <a:rPr lang="pt-BR" sz="2000" b="1">
                <a:latin typeface="Arial"/>
                <a:ea typeface="Arial"/>
                <a:cs typeface="Arial"/>
                <a:sym typeface="Arial"/>
              </a:rPr>
              <a:t>faz</a:t>
            </a:r>
            <a:r>
              <a:rPr lang="pt-BR" sz="2000">
                <a:latin typeface="Arial"/>
                <a:ea typeface="Arial"/>
                <a:cs typeface="Arial"/>
                <a:sym typeface="Arial"/>
              </a:rPr>
              <a:t>” indica o sentido da leitura em que o relacionamento acontece no diagrama de classes.</a:t>
            </a:r>
            <a:endParaRPr/>
          </a:p>
          <a:p>
            <a:pPr marL="114300" lvl="0" indent="0" algn="l" rtl="0">
              <a:lnSpc>
                <a:spcPct val="90000"/>
              </a:lnSpc>
              <a:spcBef>
                <a:spcPts val="1000"/>
              </a:spcBef>
              <a:spcAft>
                <a:spcPts val="0"/>
              </a:spcAft>
              <a:buClr>
                <a:schemeClr val="dk1"/>
              </a:buClr>
              <a:buSzPts val="2000"/>
              <a:buNone/>
            </a:pPr>
            <a:endParaRPr sz="2000">
              <a:latin typeface="Arial"/>
              <a:ea typeface="Arial"/>
              <a:cs typeface="Arial"/>
              <a:sym typeface="Arial"/>
            </a:endParaRPr>
          </a:p>
          <a:p>
            <a:pPr marL="114300" lvl="0" indent="0" algn="l" rtl="0">
              <a:lnSpc>
                <a:spcPct val="90000"/>
              </a:lnSpc>
              <a:spcBef>
                <a:spcPts val="1000"/>
              </a:spcBef>
              <a:spcAft>
                <a:spcPts val="0"/>
              </a:spcAft>
              <a:buClr>
                <a:schemeClr val="dk1"/>
              </a:buClr>
              <a:buSzPts val="2000"/>
              <a:buNone/>
            </a:pPr>
            <a:r>
              <a:rPr lang="pt-BR" sz="2000">
                <a:latin typeface="Arial"/>
                <a:ea typeface="Arial"/>
                <a:cs typeface="Arial"/>
                <a:sym typeface="Arial"/>
              </a:rPr>
              <a:t>Esse relacionamento indica que essas classes se relacionam. </a:t>
            </a:r>
            <a:endParaRPr/>
          </a:p>
          <a:p>
            <a:pPr marL="228600" lvl="0" indent="-101600" algn="l" rtl="0">
              <a:lnSpc>
                <a:spcPct val="90000"/>
              </a:lnSpc>
              <a:spcBef>
                <a:spcPts val="1000"/>
              </a:spcBef>
              <a:spcAft>
                <a:spcPts val="0"/>
              </a:spcAft>
              <a:buClr>
                <a:schemeClr val="dk1"/>
              </a:buClr>
              <a:buSzPts val="2000"/>
              <a:buNone/>
            </a:pPr>
            <a:endParaRPr sz="2000"/>
          </a:p>
          <a:p>
            <a:pPr marL="114300" lvl="0" indent="0" algn="l" rtl="0">
              <a:lnSpc>
                <a:spcPct val="90000"/>
              </a:lnSpc>
              <a:spcBef>
                <a:spcPts val="1000"/>
              </a:spcBef>
              <a:spcAft>
                <a:spcPts val="0"/>
              </a:spcAft>
              <a:buClr>
                <a:schemeClr val="dk1"/>
              </a:buClr>
              <a:buSzPts val="2000"/>
              <a:buNone/>
            </a:pPr>
            <a:endParaRPr sz="2000"/>
          </a:p>
        </p:txBody>
      </p:sp>
      <p:pic>
        <p:nvPicPr>
          <p:cNvPr id="264" name="Google Shape;264;p17"/>
          <p:cNvPicPr preferRelativeResize="0"/>
          <p:nvPr/>
        </p:nvPicPr>
        <p:blipFill rotWithShape="1">
          <a:blip r:embed="rId3">
            <a:alphaModFix/>
          </a:blip>
          <a:srcRect/>
          <a:stretch/>
        </p:blipFill>
        <p:spPr>
          <a:xfrm>
            <a:off x="4654296" y="1791128"/>
            <a:ext cx="6903720" cy="3275744"/>
          </a:xfrm>
          <a:prstGeom prst="rect">
            <a:avLst/>
          </a:prstGeom>
          <a:noFill/>
          <a:ln>
            <a:noFill/>
          </a:ln>
        </p:spPr>
      </p:pic>
      <p:sp>
        <p:nvSpPr>
          <p:cNvPr id="265" name="Google Shape;265;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pt-BR"/>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0"/>
        <p:cNvGrpSpPr/>
        <p:nvPr/>
      </p:nvGrpSpPr>
      <p:grpSpPr>
        <a:xfrm>
          <a:off x="0" y="0"/>
          <a:ext cx="0" cy="0"/>
          <a:chOff x="0" y="0"/>
          <a:chExt cx="0" cy="0"/>
        </a:xfrm>
      </p:grpSpPr>
      <p:sp>
        <p:nvSpPr>
          <p:cNvPr id="271" name="Google Shape;271;p18"/>
          <p:cNvSpPr/>
          <p:nvPr/>
        </p:nvSpPr>
        <p:spPr>
          <a:xfrm>
            <a:off x="3048"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2" name="Google Shape;272;p18"/>
          <p:cNvSpPr/>
          <p:nvPr/>
        </p:nvSpPr>
        <p:spPr>
          <a:xfrm>
            <a:off x="489189" y="1119031"/>
            <a:ext cx="4619938" cy="4619938"/>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3" name="Google Shape;273;p18"/>
          <p:cNvSpPr txBox="1">
            <a:spLocks noGrp="1"/>
          </p:cNvSpPr>
          <p:nvPr>
            <p:ph type="title"/>
          </p:nvPr>
        </p:nvSpPr>
        <p:spPr>
          <a:xfrm>
            <a:off x="1171074" y="1396686"/>
            <a:ext cx="3240506" cy="406462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2800"/>
              <a:buFont typeface="Trebuchet MS"/>
              <a:buNone/>
            </a:pPr>
            <a:r>
              <a:rPr lang="pt-BR" sz="2800" dirty="0">
                <a:solidFill>
                  <a:srgbClr val="FFFFFF"/>
                </a:solidFill>
                <a:latin typeface="+mj-lt"/>
                <a:ea typeface="Trebuchet MS"/>
                <a:cs typeface="Trebuchet MS"/>
                <a:sym typeface="Trebuchet MS"/>
              </a:rPr>
              <a:t>Revisão de Responsabilidades </a:t>
            </a:r>
            <a:endParaRPr sz="2800" dirty="0">
              <a:solidFill>
                <a:srgbClr val="FFFFFF"/>
              </a:solidFill>
              <a:latin typeface="+mj-lt"/>
            </a:endParaRPr>
          </a:p>
          <a:p>
            <a:pPr marL="0" lvl="0" indent="0" algn="l" rtl="0">
              <a:lnSpc>
                <a:spcPct val="90000"/>
              </a:lnSpc>
              <a:spcBef>
                <a:spcPts val="0"/>
              </a:spcBef>
              <a:spcAft>
                <a:spcPts val="0"/>
              </a:spcAft>
              <a:buClr>
                <a:schemeClr val="dk1"/>
              </a:buClr>
              <a:buSzPts val="2800"/>
              <a:buFont typeface="Play"/>
              <a:buNone/>
            </a:pPr>
            <a:endParaRPr sz="2800" dirty="0">
              <a:solidFill>
                <a:srgbClr val="FFFFFF"/>
              </a:solidFill>
              <a:latin typeface="+mj-lt"/>
              <a:ea typeface="Trebuchet MS"/>
              <a:cs typeface="Trebuchet MS"/>
              <a:sym typeface="Trebuchet MS"/>
            </a:endParaRPr>
          </a:p>
        </p:txBody>
      </p:sp>
      <p:sp>
        <p:nvSpPr>
          <p:cNvPr id="274" name="Google Shape;274;p18"/>
          <p:cNvSpPr/>
          <p:nvPr/>
        </p:nvSpPr>
        <p:spPr>
          <a:xfrm rot="-1790889">
            <a:off x="8683720" y="941148"/>
            <a:ext cx="2987899" cy="2987899"/>
          </a:xfrm>
          <a:prstGeom prst="arc">
            <a:avLst>
              <a:gd name="adj1" fmla="val 15817365"/>
              <a:gd name="adj2" fmla="val 1781380"/>
            </a:avLst>
          </a:prstGeom>
          <a:noFill/>
          <a:ln w="127000" cap="rnd" cmpd="sng">
            <a:solidFill>
              <a:schemeClr val="accent4"/>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5" name="Google Shape;275;p18"/>
          <p:cNvSpPr/>
          <p:nvPr/>
        </p:nvSpPr>
        <p:spPr>
          <a:xfrm>
            <a:off x="910048" y="4780992"/>
            <a:ext cx="546100" cy="5461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6" name="Google Shape;276;p18"/>
          <p:cNvSpPr txBox="1">
            <a:spLocks noGrp="1"/>
          </p:cNvSpPr>
          <p:nvPr>
            <p:ph type="body" idx="1"/>
          </p:nvPr>
        </p:nvSpPr>
        <p:spPr>
          <a:xfrm>
            <a:off x="5370153" y="1526033"/>
            <a:ext cx="5536397" cy="3935281"/>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chemeClr val="dk1"/>
              </a:buClr>
              <a:buSzPct val="100000"/>
              <a:buNone/>
            </a:pPr>
            <a:r>
              <a:rPr lang="pt-BR" sz="2000">
                <a:latin typeface="Arial"/>
                <a:ea typeface="Arial"/>
                <a:cs typeface="Arial"/>
                <a:sym typeface="Arial"/>
              </a:rPr>
              <a:t>Ao longo da modelagem do sistema é normal que:</a:t>
            </a:r>
            <a:endParaRPr/>
          </a:p>
          <a:p>
            <a:pPr marL="228600" lvl="0" indent="-111125" algn="l" rtl="0">
              <a:lnSpc>
                <a:spcPct val="90000"/>
              </a:lnSpc>
              <a:spcBef>
                <a:spcPts val="1000"/>
              </a:spcBef>
              <a:spcAft>
                <a:spcPts val="0"/>
              </a:spcAft>
              <a:buClr>
                <a:schemeClr val="dk1"/>
              </a:buClr>
              <a:buSzPct val="100000"/>
              <a:buFont typeface="Noto Sans Symbols"/>
              <a:buNone/>
            </a:pPr>
            <a:endParaRPr sz="2000">
              <a:latin typeface="Arial"/>
              <a:ea typeface="Arial"/>
              <a:cs typeface="Arial"/>
              <a:sym typeface="Arial"/>
            </a:endParaRPr>
          </a:p>
          <a:p>
            <a:pPr marL="685800" lvl="1" indent="-228600" algn="l" rtl="0">
              <a:lnSpc>
                <a:spcPct val="90000"/>
              </a:lnSpc>
              <a:spcBef>
                <a:spcPts val="500"/>
              </a:spcBef>
              <a:spcAft>
                <a:spcPts val="0"/>
              </a:spcAft>
              <a:buClr>
                <a:schemeClr val="dk1"/>
              </a:buClr>
              <a:buSzPct val="100000"/>
              <a:buFont typeface="Noto Sans Symbols"/>
              <a:buChar char="✔"/>
            </a:pPr>
            <a:r>
              <a:rPr lang="pt-BR" sz="2000">
                <a:latin typeface="Arial"/>
                <a:ea typeface="Arial"/>
                <a:cs typeface="Arial"/>
                <a:sym typeface="Arial"/>
              </a:rPr>
              <a:t>Novas classes sejam criadas</a:t>
            </a:r>
            <a:endParaRPr/>
          </a:p>
          <a:p>
            <a:pPr marL="685800" lvl="1" indent="-111125" algn="l" rtl="0">
              <a:lnSpc>
                <a:spcPct val="90000"/>
              </a:lnSpc>
              <a:spcBef>
                <a:spcPts val="500"/>
              </a:spcBef>
              <a:spcAft>
                <a:spcPts val="0"/>
              </a:spcAft>
              <a:buClr>
                <a:schemeClr val="dk1"/>
              </a:buClr>
              <a:buSzPct val="100000"/>
              <a:buFont typeface="Noto Sans Symbols"/>
              <a:buNone/>
            </a:pPr>
            <a:endParaRPr sz="2000">
              <a:latin typeface="Arial"/>
              <a:ea typeface="Arial"/>
              <a:cs typeface="Arial"/>
              <a:sym typeface="Arial"/>
            </a:endParaRPr>
          </a:p>
          <a:p>
            <a:pPr marL="685800" lvl="1" indent="-228600" algn="l" rtl="0">
              <a:lnSpc>
                <a:spcPct val="90000"/>
              </a:lnSpc>
              <a:spcBef>
                <a:spcPts val="500"/>
              </a:spcBef>
              <a:spcAft>
                <a:spcPts val="0"/>
              </a:spcAft>
              <a:buClr>
                <a:schemeClr val="dk1"/>
              </a:buClr>
              <a:buSzPct val="100000"/>
              <a:buFont typeface="Noto Sans Symbols"/>
              <a:buChar char="✔"/>
            </a:pPr>
            <a:r>
              <a:rPr lang="pt-BR" sz="2000">
                <a:latin typeface="Arial"/>
                <a:ea typeface="Arial"/>
                <a:cs typeface="Arial"/>
                <a:sym typeface="Arial"/>
              </a:rPr>
              <a:t>Classes preexistentes sejam descartadas</a:t>
            </a:r>
            <a:endParaRPr/>
          </a:p>
          <a:p>
            <a:pPr marL="685800" lvl="1" indent="-111125" algn="l" rtl="0">
              <a:lnSpc>
                <a:spcPct val="90000"/>
              </a:lnSpc>
              <a:spcBef>
                <a:spcPts val="500"/>
              </a:spcBef>
              <a:spcAft>
                <a:spcPts val="0"/>
              </a:spcAft>
              <a:buClr>
                <a:schemeClr val="dk1"/>
              </a:buClr>
              <a:buSzPct val="100000"/>
              <a:buFont typeface="Noto Sans Symbols"/>
              <a:buNone/>
            </a:pPr>
            <a:endParaRPr sz="2000">
              <a:latin typeface="Arial"/>
              <a:ea typeface="Arial"/>
              <a:cs typeface="Arial"/>
              <a:sym typeface="Arial"/>
            </a:endParaRPr>
          </a:p>
          <a:p>
            <a:pPr marL="685800" lvl="1" indent="-228600" algn="l" rtl="0">
              <a:lnSpc>
                <a:spcPct val="90000"/>
              </a:lnSpc>
              <a:spcBef>
                <a:spcPts val="500"/>
              </a:spcBef>
              <a:spcAft>
                <a:spcPts val="0"/>
              </a:spcAft>
              <a:buClr>
                <a:schemeClr val="dk1"/>
              </a:buClr>
              <a:buSzPct val="100000"/>
              <a:buFont typeface="Noto Sans Symbols"/>
              <a:buChar char="✔"/>
            </a:pPr>
            <a:r>
              <a:rPr lang="pt-BR" sz="2000">
                <a:latin typeface="Arial"/>
                <a:ea typeface="Arial"/>
                <a:cs typeface="Arial"/>
                <a:sym typeface="Arial"/>
              </a:rPr>
              <a:t>Associações sejam alteradas</a:t>
            </a:r>
            <a:endParaRPr/>
          </a:p>
          <a:p>
            <a:pPr marL="685800" lvl="1" indent="-111125" algn="l" rtl="0">
              <a:lnSpc>
                <a:spcPct val="90000"/>
              </a:lnSpc>
              <a:spcBef>
                <a:spcPts val="500"/>
              </a:spcBef>
              <a:spcAft>
                <a:spcPts val="0"/>
              </a:spcAft>
              <a:buClr>
                <a:schemeClr val="dk1"/>
              </a:buClr>
              <a:buSzPct val="100000"/>
              <a:buFont typeface="Noto Sans Symbols"/>
              <a:buNone/>
            </a:pPr>
            <a:endParaRPr sz="2000">
              <a:latin typeface="Arial"/>
              <a:ea typeface="Arial"/>
              <a:cs typeface="Arial"/>
              <a:sym typeface="Arial"/>
            </a:endParaRPr>
          </a:p>
          <a:p>
            <a:pPr marL="0" lvl="0" indent="0" algn="ctr" rtl="0">
              <a:lnSpc>
                <a:spcPct val="90000"/>
              </a:lnSpc>
              <a:spcBef>
                <a:spcPts val="1000"/>
              </a:spcBef>
              <a:spcAft>
                <a:spcPts val="0"/>
              </a:spcAft>
              <a:buClr>
                <a:srgbClr val="FF0000"/>
              </a:buClr>
              <a:buSzPct val="100000"/>
              <a:buNone/>
            </a:pPr>
            <a:r>
              <a:rPr lang="pt-BR" b="1">
                <a:solidFill>
                  <a:srgbClr val="FF0000"/>
                </a:solidFill>
                <a:latin typeface="Arial"/>
                <a:ea typeface="Arial"/>
                <a:cs typeface="Arial"/>
                <a:sym typeface="Arial"/>
              </a:rPr>
              <a:t>A atribuição de responsabilidades precisa ser reavaliada!</a:t>
            </a:r>
            <a:endParaRPr/>
          </a:p>
        </p:txBody>
      </p:sp>
      <p:sp>
        <p:nvSpPr>
          <p:cNvPr id="277" name="Google Shape;277;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pt-BR"/>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2"/>
        <p:cNvGrpSpPr/>
        <p:nvPr/>
      </p:nvGrpSpPr>
      <p:grpSpPr>
        <a:xfrm>
          <a:off x="0" y="0"/>
          <a:ext cx="0" cy="0"/>
          <a:chOff x="0" y="0"/>
          <a:chExt cx="0" cy="0"/>
        </a:xfrm>
      </p:grpSpPr>
      <p:sp>
        <p:nvSpPr>
          <p:cNvPr id="283" name="Google Shape;283;p1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4" name="Google Shape;284;p19"/>
          <p:cNvSpPr/>
          <p:nvPr/>
        </p:nvSpPr>
        <p:spPr>
          <a:xfrm>
            <a:off x="305" y="0"/>
            <a:ext cx="12191695"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5" name="Google Shape;285;p19"/>
          <p:cNvSpPr txBox="1">
            <a:spLocks noGrp="1"/>
          </p:cNvSpPr>
          <p:nvPr>
            <p:ph type="title"/>
          </p:nvPr>
        </p:nvSpPr>
        <p:spPr>
          <a:xfrm>
            <a:off x="804672" y="802955"/>
            <a:ext cx="4766330" cy="145405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2"/>
              </a:buClr>
              <a:buSzPts val="3600"/>
              <a:buFont typeface="Trebuchet MS"/>
              <a:buNone/>
            </a:pPr>
            <a:r>
              <a:rPr lang="pt-BR" sz="3600" dirty="0">
                <a:solidFill>
                  <a:schemeClr val="dk2"/>
                </a:solidFill>
                <a:latin typeface="+mj-lt"/>
                <a:ea typeface="Trebuchet MS"/>
                <a:cs typeface="Trebuchet MS"/>
                <a:sym typeface="Trebuchet MS"/>
              </a:rPr>
              <a:t>Revisão de Responsabilidades </a:t>
            </a:r>
            <a:endParaRPr sz="3600" dirty="0">
              <a:solidFill>
                <a:schemeClr val="dk2"/>
              </a:solidFill>
              <a:latin typeface="+mj-lt"/>
            </a:endParaRPr>
          </a:p>
          <a:p>
            <a:pPr marL="0" lvl="0" indent="0" algn="l" rtl="0">
              <a:lnSpc>
                <a:spcPct val="90000"/>
              </a:lnSpc>
              <a:spcBef>
                <a:spcPts val="0"/>
              </a:spcBef>
              <a:spcAft>
                <a:spcPts val="0"/>
              </a:spcAft>
              <a:buClr>
                <a:schemeClr val="dk1"/>
              </a:buClr>
              <a:buSzPts val="3600"/>
              <a:buFont typeface="Play"/>
              <a:buNone/>
            </a:pPr>
            <a:endParaRPr sz="3600" dirty="0">
              <a:solidFill>
                <a:schemeClr val="dk2"/>
              </a:solidFill>
              <a:latin typeface="+mj-lt"/>
              <a:ea typeface="Trebuchet MS"/>
              <a:cs typeface="Trebuchet MS"/>
              <a:sym typeface="Trebuchet MS"/>
            </a:endParaRPr>
          </a:p>
        </p:txBody>
      </p:sp>
      <p:sp>
        <p:nvSpPr>
          <p:cNvPr id="286" name="Google Shape;286;p19"/>
          <p:cNvSpPr txBox="1">
            <a:spLocks noGrp="1"/>
          </p:cNvSpPr>
          <p:nvPr>
            <p:ph type="body" idx="1"/>
          </p:nvPr>
        </p:nvSpPr>
        <p:spPr>
          <a:xfrm>
            <a:off x="710915" y="1900599"/>
            <a:ext cx="4765949" cy="3353476"/>
          </a:xfrm>
          <a:prstGeom prst="rect">
            <a:avLst/>
          </a:prstGeom>
          <a:noFill/>
          <a:ln>
            <a:noFill/>
          </a:ln>
        </p:spPr>
        <p:txBody>
          <a:bodyPr spcFirstLastPara="1" wrap="square" lIns="91425" tIns="45700" rIns="91425" bIns="45700" anchor="t" anchorCtr="0">
            <a:noAutofit/>
          </a:bodyPr>
          <a:lstStyle/>
          <a:p>
            <a:pPr marL="457200" lvl="1" indent="0" algn="l" rtl="0">
              <a:lnSpc>
                <a:spcPct val="90000"/>
              </a:lnSpc>
              <a:spcBef>
                <a:spcPts val="0"/>
              </a:spcBef>
              <a:spcAft>
                <a:spcPts val="0"/>
              </a:spcAft>
              <a:buClr>
                <a:schemeClr val="dk1"/>
              </a:buClr>
              <a:buSzPts val="2000"/>
              <a:buNone/>
            </a:pPr>
            <a:endParaRPr sz="2000">
              <a:solidFill>
                <a:schemeClr val="dk2"/>
              </a:solidFill>
              <a:latin typeface="Arial"/>
              <a:ea typeface="Arial"/>
              <a:cs typeface="Arial"/>
              <a:sym typeface="Arial"/>
            </a:endParaRPr>
          </a:p>
          <a:p>
            <a:pPr marL="685800" lvl="1" indent="-228600" algn="l" rtl="0">
              <a:lnSpc>
                <a:spcPct val="90000"/>
              </a:lnSpc>
              <a:spcBef>
                <a:spcPts val="500"/>
              </a:spcBef>
              <a:spcAft>
                <a:spcPts val="0"/>
              </a:spcAft>
              <a:buClr>
                <a:schemeClr val="dk2"/>
              </a:buClr>
              <a:buSzPts val="2000"/>
              <a:buFont typeface="Noto Sans Symbols"/>
              <a:buChar char="❑"/>
            </a:pPr>
            <a:r>
              <a:rPr lang="pt-BR" sz="2000">
                <a:solidFill>
                  <a:schemeClr val="dk2"/>
                </a:solidFill>
                <a:latin typeface="Arial"/>
                <a:ea typeface="Arial"/>
                <a:cs typeface="Arial"/>
                <a:sym typeface="Arial"/>
              </a:rPr>
              <a:t> </a:t>
            </a:r>
            <a:r>
              <a:rPr lang="pt-BR" sz="2000" b="1">
                <a:solidFill>
                  <a:srgbClr val="FF0000"/>
                </a:solidFill>
                <a:latin typeface="Arial"/>
                <a:ea typeface="Arial"/>
                <a:cs typeface="Arial"/>
                <a:sym typeface="Arial"/>
              </a:rPr>
              <a:t>Problema 1</a:t>
            </a:r>
            <a:r>
              <a:rPr lang="pt-BR" sz="2000">
                <a:solidFill>
                  <a:schemeClr val="dk2"/>
                </a:solidFill>
                <a:latin typeface="Arial"/>
                <a:ea typeface="Arial"/>
                <a:cs typeface="Arial"/>
                <a:sym typeface="Arial"/>
              </a:rPr>
              <a:t>: se um correntista tem várias contas, seus dados ficarão duplicados em cada uma delas</a:t>
            </a:r>
            <a:endParaRPr/>
          </a:p>
          <a:p>
            <a:pPr marL="685800" lvl="1" indent="-101600" algn="l" rtl="0">
              <a:lnSpc>
                <a:spcPct val="90000"/>
              </a:lnSpc>
              <a:spcBef>
                <a:spcPts val="500"/>
              </a:spcBef>
              <a:spcAft>
                <a:spcPts val="0"/>
              </a:spcAft>
              <a:buClr>
                <a:schemeClr val="dk1"/>
              </a:buClr>
              <a:buSzPts val="2000"/>
              <a:buFont typeface="Noto Sans Symbols"/>
              <a:buNone/>
            </a:pPr>
            <a:endParaRPr sz="2000">
              <a:solidFill>
                <a:schemeClr val="dk2"/>
              </a:solidFill>
              <a:latin typeface="Arial"/>
              <a:ea typeface="Arial"/>
              <a:cs typeface="Arial"/>
              <a:sym typeface="Arial"/>
            </a:endParaRPr>
          </a:p>
          <a:p>
            <a:pPr marL="685800" lvl="1" indent="-228600" algn="l" rtl="0">
              <a:lnSpc>
                <a:spcPct val="90000"/>
              </a:lnSpc>
              <a:spcBef>
                <a:spcPts val="500"/>
              </a:spcBef>
              <a:spcAft>
                <a:spcPts val="0"/>
              </a:spcAft>
              <a:buClr>
                <a:schemeClr val="dk2"/>
              </a:buClr>
              <a:buSzPts val="2000"/>
              <a:buFont typeface="Noto Sans Symbols"/>
              <a:buChar char="❑"/>
            </a:pPr>
            <a:r>
              <a:rPr lang="pt-BR" sz="2000">
                <a:solidFill>
                  <a:schemeClr val="dk2"/>
                </a:solidFill>
                <a:latin typeface="Arial"/>
                <a:ea typeface="Arial"/>
                <a:cs typeface="Arial"/>
                <a:sym typeface="Arial"/>
              </a:rPr>
              <a:t> </a:t>
            </a:r>
            <a:r>
              <a:rPr lang="pt-BR" sz="2000" b="1">
                <a:solidFill>
                  <a:srgbClr val="FF0000"/>
                </a:solidFill>
                <a:latin typeface="Arial"/>
                <a:ea typeface="Arial"/>
                <a:cs typeface="Arial"/>
                <a:sym typeface="Arial"/>
              </a:rPr>
              <a:t>Problema 2</a:t>
            </a:r>
            <a:r>
              <a:rPr lang="pt-BR" sz="2000">
                <a:solidFill>
                  <a:schemeClr val="dk2"/>
                </a:solidFill>
                <a:latin typeface="Arial"/>
                <a:ea typeface="Arial"/>
                <a:cs typeface="Arial"/>
                <a:sym typeface="Arial"/>
              </a:rPr>
              <a:t>: a classe vai precisar lidar com dois conjuntos de atributos diferentes, ou seja, não coesos</a:t>
            </a:r>
            <a:endParaRPr/>
          </a:p>
          <a:p>
            <a:pPr marL="685800" lvl="1" indent="-101600" algn="l" rtl="0">
              <a:lnSpc>
                <a:spcPct val="90000"/>
              </a:lnSpc>
              <a:spcBef>
                <a:spcPts val="500"/>
              </a:spcBef>
              <a:spcAft>
                <a:spcPts val="0"/>
              </a:spcAft>
              <a:buClr>
                <a:schemeClr val="dk1"/>
              </a:buClr>
              <a:buSzPts val="2000"/>
              <a:buFont typeface="Noto Sans Symbols"/>
              <a:buNone/>
            </a:pPr>
            <a:endParaRPr sz="2000">
              <a:solidFill>
                <a:schemeClr val="dk2"/>
              </a:solidFill>
              <a:latin typeface="Arial"/>
              <a:ea typeface="Arial"/>
              <a:cs typeface="Arial"/>
              <a:sym typeface="Arial"/>
            </a:endParaRPr>
          </a:p>
          <a:p>
            <a:pPr marL="685800" lvl="1" indent="-228600" algn="l" rtl="0">
              <a:lnSpc>
                <a:spcPct val="90000"/>
              </a:lnSpc>
              <a:spcBef>
                <a:spcPts val="500"/>
              </a:spcBef>
              <a:spcAft>
                <a:spcPts val="0"/>
              </a:spcAft>
              <a:buClr>
                <a:schemeClr val="dk2"/>
              </a:buClr>
              <a:buSzPts val="2000"/>
              <a:buFont typeface="Noto Sans Symbols"/>
              <a:buChar char="❑"/>
            </a:pPr>
            <a:r>
              <a:rPr lang="pt-BR" sz="2000">
                <a:solidFill>
                  <a:schemeClr val="dk2"/>
                </a:solidFill>
                <a:latin typeface="Arial"/>
                <a:ea typeface="Arial"/>
                <a:cs typeface="Arial"/>
                <a:sym typeface="Arial"/>
              </a:rPr>
              <a:t> </a:t>
            </a:r>
            <a:r>
              <a:rPr lang="pt-BR" sz="2000" b="1">
                <a:solidFill>
                  <a:srgbClr val="00B050"/>
                </a:solidFill>
                <a:latin typeface="Arial"/>
                <a:ea typeface="Arial"/>
                <a:cs typeface="Arial"/>
                <a:sym typeface="Arial"/>
              </a:rPr>
              <a:t>Solução</a:t>
            </a:r>
            <a:r>
              <a:rPr lang="pt-BR" sz="2000">
                <a:solidFill>
                  <a:schemeClr val="dk2"/>
                </a:solidFill>
                <a:latin typeface="Arial"/>
                <a:ea typeface="Arial"/>
                <a:cs typeface="Arial"/>
                <a:sym typeface="Arial"/>
              </a:rPr>
              <a:t>: separar essa classe em duas, uma para cada conjunto</a:t>
            </a:r>
            <a:endParaRPr/>
          </a:p>
        </p:txBody>
      </p:sp>
      <p:grpSp>
        <p:nvGrpSpPr>
          <p:cNvPr id="287" name="Google Shape;287;p19"/>
          <p:cNvGrpSpPr/>
          <p:nvPr/>
        </p:nvGrpSpPr>
        <p:grpSpPr>
          <a:xfrm>
            <a:off x="5818240" y="-16714"/>
            <a:ext cx="6373761" cy="6874714"/>
            <a:chOff x="5818240" y="-1"/>
            <a:chExt cx="6373761" cy="6874714"/>
          </a:xfrm>
        </p:grpSpPr>
        <p:sp>
          <p:nvSpPr>
            <p:cNvPr id="288" name="Google Shape;288;p19"/>
            <p:cNvSpPr/>
            <p:nvPr/>
          </p:nvSpPr>
          <p:spPr>
            <a:xfrm>
              <a:off x="5818240" y="-1"/>
              <a:ext cx="6373761" cy="6874714"/>
            </a:xfrm>
            <a:custGeom>
              <a:avLst/>
              <a:gdLst/>
              <a:ahLst/>
              <a:cxnLst/>
              <a:rect l="l" t="t" r="r" b="b"/>
              <a:pathLst>
                <a:path w="6373761" h="6874714" extrusionOk="0">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9" name="Google Shape;289;p19"/>
            <p:cNvSpPr/>
            <p:nvPr/>
          </p:nvSpPr>
          <p:spPr>
            <a:xfrm>
              <a:off x="5865276" y="313387"/>
              <a:ext cx="6326724" cy="6561326"/>
            </a:xfrm>
            <a:custGeom>
              <a:avLst/>
              <a:gdLst/>
              <a:ahLst/>
              <a:cxnLst/>
              <a:rect l="l" t="t" r="r" b="b"/>
              <a:pathLst>
                <a:path w="6326724" h="6561326" extrusionOk="0">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0" name="Google Shape;290;p19"/>
            <p:cNvSpPr/>
            <p:nvPr/>
          </p:nvSpPr>
          <p:spPr>
            <a:xfrm>
              <a:off x="5870322" y="353119"/>
              <a:ext cx="6321679" cy="6521594"/>
            </a:xfrm>
            <a:custGeom>
              <a:avLst/>
              <a:gdLst/>
              <a:ahLst/>
              <a:cxnLst/>
              <a:rect l="l" t="t" r="r" b="b"/>
              <a:pathLst>
                <a:path w="6321679" h="6521594" extrusionOk="0">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1" name="Google Shape;291;p19"/>
            <p:cNvSpPr/>
            <p:nvPr/>
          </p:nvSpPr>
          <p:spPr>
            <a:xfrm>
              <a:off x="5870322" y="353119"/>
              <a:ext cx="6321679" cy="6521594"/>
            </a:xfrm>
            <a:custGeom>
              <a:avLst/>
              <a:gdLst/>
              <a:ahLst/>
              <a:cxnLst/>
              <a:rect l="l" t="t" r="r" b="b"/>
              <a:pathLst>
                <a:path w="6321679" h="6521594" extrusionOk="0">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pic>
        <p:nvPicPr>
          <p:cNvPr id="292" name="Google Shape;292;p19" descr="Texto&#10;&#10;Descrição gerada automaticamente"/>
          <p:cNvPicPr preferRelativeResize="0"/>
          <p:nvPr/>
        </p:nvPicPr>
        <p:blipFill rotWithShape="1">
          <a:blip r:embed="rId3">
            <a:alphaModFix/>
          </a:blip>
          <a:srcRect/>
          <a:stretch/>
        </p:blipFill>
        <p:spPr>
          <a:xfrm>
            <a:off x="7708392" y="2380583"/>
            <a:ext cx="4142232" cy="3020377"/>
          </a:xfrm>
          <a:prstGeom prst="rect">
            <a:avLst/>
          </a:prstGeom>
          <a:noFill/>
          <a:ln>
            <a:noFill/>
          </a:ln>
        </p:spPr>
      </p:pic>
      <p:sp>
        <p:nvSpPr>
          <p:cNvPr id="293" name="Google Shape;29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pt-BR"/>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7"/>
        <p:cNvGrpSpPr/>
        <p:nvPr/>
      </p:nvGrpSpPr>
      <p:grpSpPr>
        <a:xfrm>
          <a:off x="0" y="0"/>
          <a:ext cx="0" cy="0"/>
          <a:chOff x="0" y="0"/>
          <a:chExt cx="0" cy="0"/>
        </a:xfrm>
      </p:grpSpPr>
      <p:sp>
        <p:nvSpPr>
          <p:cNvPr id="298" name="Google Shape;298;p20"/>
          <p:cNvSpPr/>
          <p:nvPr/>
        </p:nvSpPr>
        <p:spPr>
          <a:xfrm>
            <a:off x="-1" y="0"/>
            <a:ext cx="12191999"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9" name="Google Shape;299;p20"/>
          <p:cNvSpPr/>
          <p:nvPr/>
        </p:nvSpPr>
        <p:spPr>
          <a:xfrm>
            <a:off x="1" y="0"/>
            <a:ext cx="8522446" cy="2285999"/>
          </a:xfrm>
          <a:prstGeom prst="rect">
            <a:avLst/>
          </a:prstGeom>
          <a:solidFill>
            <a:schemeClr val="lt1"/>
          </a:solidFill>
          <a:ln>
            <a:noFill/>
          </a:ln>
          <a:effectLst>
            <a:outerShdw blurRad="596900" dist="304800" dir="7140000" sx="90000" sy="90000" algn="t" rotWithShape="0">
              <a:srgbClr val="000000">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0" name="Google Shape;300;p20"/>
          <p:cNvSpPr txBox="1">
            <a:spLocks noGrp="1"/>
          </p:cNvSpPr>
          <p:nvPr>
            <p:ph type="title"/>
          </p:nvPr>
        </p:nvSpPr>
        <p:spPr>
          <a:xfrm>
            <a:off x="761803" y="350196"/>
            <a:ext cx="4646904" cy="162452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700"/>
              <a:buFont typeface="Play"/>
              <a:buNone/>
            </a:pPr>
            <a:r>
              <a:rPr lang="pt-BR" sz="3700" b="1" dirty="0">
                <a:latin typeface="+mj-lt"/>
              </a:rPr>
              <a:t>Boas práticas de atribuição  de responsabilidades </a:t>
            </a:r>
            <a:endParaRPr dirty="0">
              <a:latin typeface="+mj-lt"/>
            </a:endParaRPr>
          </a:p>
        </p:txBody>
      </p:sp>
      <p:sp>
        <p:nvSpPr>
          <p:cNvPr id="301" name="Google Shape;301;p20"/>
          <p:cNvSpPr txBox="1">
            <a:spLocks noGrp="1"/>
          </p:cNvSpPr>
          <p:nvPr>
            <p:ph type="body" idx="1"/>
          </p:nvPr>
        </p:nvSpPr>
        <p:spPr>
          <a:xfrm>
            <a:off x="761802" y="2743200"/>
            <a:ext cx="4646905" cy="3613149"/>
          </a:xfrm>
          <a:prstGeom prst="rect">
            <a:avLst/>
          </a:prstGeom>
          <a:noFill/>
          <a:ln>
            <a:noFill/>
          </a:ln>
        </p:spPr>
        <p:txBody>
          <a:bodyPr spcFirstLastPara="1" wrap="square" lIns="91425" tIns="45700" rIns="91425" bIns="45700" anchor="ctr" anchorCtr="0">
            <a:normAutofit fontScale="92500" lnSpcReduction="20000"/>
          </a:bodyPr>
          <a:lstStyle/>
          <a:p>
            <a:pPr marL="114300" lvl="0" indent="0" algn="l" rtl="0">
              <a:lnSpc>
                <a:spcPct val="90000"/>
              </a:lnSpc>
              <a:spcBef>
                <a:spcPts val="0"/>
              </a:spcBef>
              <a:spcAft>
                <a:spcPts val="0"/>
              </a:spcAft>
              <a:buClr>
                <a:schemeClr val="dk1"/>
              </a:buClr>
              <a:buSzPct val="100000"/>
              <a:buNone/>
            </a:pPr>
            <a:endParaRPr sz="2000" dirty="0">
              <a:latin typeface="Arial"/>
              <a:ea typeface="Arial"/>
              <a:cs typeface="Arial"/>
              <a:sym typeface="Arial"/>
            </a:endParaRPr>
          </a:p>
          <a:p>
            <a:pPr marL="114300" lvl="0" indent="0" algn="l" rtl="0">
              <a:lnSpc>
                <a:spcPct val="90000"/>
              </a:lnSpc>
              <a:spcBef>
                <a:spcPts val="1000"/>
              </a:spcBef>
              <a:spcAft>
                <a:spcPts val="0"/>
              </a:spcAft>
              <a:buClr>
                <a:schemeClr val="dk1"/>
              </a:buClr>
              <a:buSzPct val="100000"/>
              <a:buNone/>
            </a:pPr>
            <a:r>
              <a:rPr lang="pt-BR" sz="2000" b="1" dirty="0">
                <a:latin typeface="Arial"/>
                <a:ea typeface="Arial"/>
                <a:cs typeface="Arial"/>
                <a:sym typeface="Arial"/>
              </a:rPr>
              <a:t>1</a:t>
            </a:r>
            <a:r>
              <a:rPr lang="pt-BR" sz="2000" dirty="0">
                <a:latin typeface="Arial"/>
                <a:ea typeface="Arial"/>
                <a:cs typeface="Arial"/>
                <a:sym typeface="Arial"/>
              </a:rPr>
              <a:t>. Associe responsabilidades com base na especialidade de domínio da classe (Exemplos de especialidade: Conta Bancária e Cliente);</a:t>
            </a:r>
            <a:endParaRPr dirty="0"/>
          </a:p>
          <a:p>
            <a:pPr marL="114300" lvl="0" indent="0" algn="l" rtl="0">
              <a:lnSpc>
                <a:spcPct val="90000"/>
              </a:lnSpc>
              <a:spcBef>
                <a:spcPts val="1000"/>
              </a:spcBef>
              <a:spcAft>
                <a:spcPts val="0"/>
              </a:spcAft>
              <a:buClr>
                <a:schemeClr val="dk1"/>
              </a:buClr>
              <a:buSzPct val="100000"/>
              <a:buNone/>
            </a:pPr>
            <a:endParaRPr sz="2000" dirty="0">
              <a:latin typeface="Arial"/>
              <a:ea typeface="Arial"/>
              <a:cs typeface="Arial"/>
              <a:sym typeface="Arial"/>
            </a:endParaRPr>
          </a:p>
          <a:p>
            <a:pPr marL="114300" lvl="0" indent="0" algn="l" rtl="0">
              <a:lnSpc>
                <a:spcPct val="90000"/>
              </a:lnSpc>
              <a:spcBef>
                <a:spcPts val="1000"/>
              </a:spcBef>
              <a:spcAft>
                <a:spcPts val="0"/>
              </a:spcAft>
              <a:buClr>
                <a:schemeClr val="dk1"/>
              </a:buClr>
              <a:buSzPct val="100000"/>
              <a:buNone/>
            </a:pPr>
            <a:r>
              <a:rPr lang="pt-BR" sz="2000" b="1" dirty="0">
                <a:latin typeface="Arial"/>
                <a:ea typeface="Arial"/>
                <a:cs typeface="Arial"/>
                <a:sym typeface="Arial"/>
              </a:rPr>
              <a:t>2</a:t>
            </a:r>
            <a:r>
              <a:rPr lang="pt-BR" sz="2000" dirty="0">
                <a:latin typeface="Arial"/>
                <a:ea typeface="Arial"/>
                <a:cs typeface="Arial"/>
                <a:sym typeface="Arial"/>
              </a:rPr>
              <a:t>. Associe responsabilidades de acordo com a análise de robustez (fronteira, controle ou entidade) da classe;</a:t>
            </a:r>
            <a:endParaRPr dirty="0"/>
          </a:p>
          <a:p>
            <a:pPr marL="114300" lvl="0" indent="0" algn="l" rtl="0">
              <a:lnSpc>
                <a:spcPct val="90000"/>
              </a:lnSpc>
              <a:spcBef>
                <a:spcPts val="1000"/>
              </a:spcBef>
              <a:spcAft>
                <a:spcPts val="0"/>
              </a:spcAft>
              <a:buClr>
                <a:schemeClr val="dk1"/>
              </a:buClr>
              <a:buSzPct val="100000"/>
              <a:buNone/>
            </a:pPr>
            <a:endParaRPr sz="2000" dirty="0">
              <a:latin typeface="Arial"/>
              <a:ea typeface="Arial"/>
              <a:cs typeface="Arial"/>
              <a:sym typeface="Arial"/>
            </a:endParaRPr>
          </a:p>
          <a:p>
            <a:pPr marL="114300" lvl="0" indent="0" algn="l" rtl="0">
              <a:lnSpc>
                <a:spcPct val="90000"/>
              </a:lnSpc>
              <a:spcBef>
                <a:spcPts val="1000"/>
              </a:spcBef>
              <a:spcAft>
                <a:spcPts val="0"/>
              </a:spcAft>
              <a:buClr>
                <a:schemeClr val="dk1"/>
              </a:buClr>
              <a:buSzPct val="100000"/>
              <a:buNone/>
            </a:pPr>
            <a:r>
              <a:rPr lang="pt-BR" sz="2000" b="1" dirty="0">
                <a:latin typeface="Arial"/>
                <a:ea typeface="Arial"/>
                <a:cs typeface="Arial"/>
                <a:sym typeface="Arial"/>
              </a:rPr>
              <a:t>3</a:t>
            </a:r>
            <a:r>
              <a:rPr lang="pt-BR" sz="2000" dirty="0">
                <a:latin typeface="Arial"/>
                <a:ea typeface="Arial"/>
                <a:cs typeface="Arial"/>
                <a:sym typeface="Arial"/>
              </a:rPr>
              <a:t>. O conjunto de responsabilidades do sistema deve ser disposto o mais uniformemente possível pelas classes de acordo com seu papel no sistema.</a:t>
            </a:r>
            <a:endParaRPr dirty="0"/>
          </a:p>
          <a:p>
            <a:pPr marL="114300" lvl="0" indent="0" algn="l" rtl="0">
              <a:lnSpc>
                <a:spcPct val="90000"/>
              </a:lnSpc>
              <a:spcBef>
                <a:spcPts val="1000"/>
              </a:spcBef>
              <a:spcAft>
                <a:spcPts val="0"/>
              </a:spcAft>
              <a:buClr>
                <a:schemeClr val="dk1"/>
              </a:buClr>
              <a:buSzPct val="100000"/>
              <a:buNone/>
            </a:pPr>
            <a:endParaRPr sz="1600" dirty="0"/>
          </a:p>
          <a:p>
            <a:pPr marL="114300" lvl="0" indent="0" algn="l" rtl="0">
              <a:lnSpc>
                <a:spcPct val="90000"/>
              </a:lnSpc>
              <a:spcBef>
                <a:spcPts val="1000"/>
              </a:spcBef>
              <a:spcAft>
                <a:spcPts val="0"/>
              </a:spcAft>
              <a:buClr>
                <a:schemeClr val="dk1"/>
              </a:buClr>
              <a:buSzPct val="100000"/>
              <a:buNone/>
            </a:pPr>
            <a:endParaRPr sz="1600" dirty="0"/>
          </a:p>
        </p:txBody>
      </p:sp>
      <p:pic>
        <p:nvPicPr>
          <p:cNvPr id="302" name="Google Shape;302;p20" descr="Mesa com itens de produtividade"/>
          <p:cNvPicPr preferRelativeResize="0"/>
          <p:nvPr/>
        </p:nvPicPr>
        <p:blipFill rotWithShape="1">
          <a:blip r:embed="rId3">
            <a:alphaModFix/>
          </a:blip>
          <a:srcRect l="27925" r="12675" b="-2"/>
          <a:stretch/>
        </p:blipFill>
        <p:spPr>
          <a:xfrm>
            <a:off x="6096000" y="1"/>
            <a:ext cx="6102825" cy="6858000"/>
          </a:xfrm>
          <a:prstGeom prst="rect">
            <a:avLst/>
          </a:prstGeom>
          <a:noFill/>
          <a:ln>
            <a:noFill/>
          </a:ln>
        </p:spPr>
      </p:pic>
      <p:sp>
        <p:nvSpPr>
          <p:cNvPr id="303" name="Google Shape;303;p20"/>
          <p:cNvSpPr txBox="1">
            <a:spLocks noGrp="1"/>
          </p:cNvSpPr>
          <p:nvPr>
            <p:ph type="sldNum" idx="12"/>
          </p:nvPr>
        </p:nvSpPr>
        <p:spPr>
          <a:xfrm>
            <a:off x="8732520" y="6356350"/>
            <a:ext cx="32004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pt-BR">
                <a:solidFill>
                  <a:srgbClr val="FFFFFF"/>
                </a:solidFill>
              </a:rPr>
              <a:t>23</a:t>
            </a:fld>
            <a:endParaRPr>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7"/>
        <p:cNvGrpSpPr/>
        <p:nvPr/>
      </p:nvGrpSpPr>
      <p:grpSpPr>
        <a:xfrm>
          <a:off x="0" y="0"/>
          <a:ext cx="0" cy="0"/>
          <a:chOff x="0" y="0"/>
          <a:chExt cx="0" cy="0"/>
        </a:xfrm>
      </p:grpSpPr>
      <p:sp>
        <p:nvSpPr>
          <p:cNvPr id="308" name="Google Shape;308;p21"/>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9" name="Google Shape;309;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pt-BR"/>
              <a:t>24</a:t>
            </a:fld>
            <a:endParaRPr/>
          </a:p>
        </p:txBody>
      </p:sp>
      <p:grpSp>
        <p:nvGrpSpPr>
          <p:cNvPr id="310" name="Google Shape;310;p21"/>
          <p:cNvGrpSpPr/>
          <p:nvPr/>
        </p:nvGrpSpPr>
        <p:grpSpPr>
          <a:xfrm>
            <a:off x="1407279" y="2267843"/>
            <a:ext cx="9377440" cy="3474457"/>
            <a:chOff x="569079" y="439043"/>
            <a:chExt cx="9377440" cy="3474457"/>
          </a:xfrm>
        </p:grpSpPr>
        <p:sp>
          <p:nvSpPr>
            <p:cNvPr id="311" name="Google Shape;311;p21"/>
            <p:cNvSpPr/>
            <p:nvPr/>
          </p:nvSpPr>
          <p:spPr>
            <a:xfrm>
              <a:off x="973190" y="439043"/>
              <a:ext cx="1264141" cy="1264141"/>
            </a:xfrm>
            <a:prstGeom prst="round2DiagRect">
              <a:avLst>
                <a:gd name="adj1" fmla="val 29727"/>
                <a:gd name="adj2" fmla="val 0"/>
              </a:avLst>
            </a:prstGeom>
            <a:solidFill>
              <a:srgbClr val="E97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1"/>
            <p:cNvSpPr/>
            <p:nvPr/>
          </p:nvSpPr>
          <p:spPr>
            <a:xfrm>
              <a:off x="1242597" y="708450"/>
              <a:ext cx="725326" cy="725326"/>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1"/>
            <p:cNvSpPr/>
            <p:nvPr/>
          </p:nvSpPr>
          <p:spPr>
            <a:xfrm>
              <a:off x="569079" y="2096933"/>
              <a:ext cx="2072362" cy="181656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1"/>
            <p:cNvSpPr txBox="1"/>
            <p:nvPr/>
          </p:nvSpPr>
          <p:spPr>
            <a:xfrm>
              <a:off x="569079" y="2096933"/>
              <a:ext cx="2072362" cy="181656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300"/>
                <a:buFont typeface="Arial"/>
                <a:buNone/>
              </a:pPr>
              <a:r>
                <a:rPr lang="pt-BR" sz="1300" cap="none" dirty="0">
                  <a:solidFill>
                    <a:schemeClr val="dk1"/>
                  </a:solidFill>
                  <a:latin typeface="Arial"/>
                  <a:ea typeface="Arial"/>
                  <a:cs typeface="Arial"/>
                  <a:sym typeface="Arial"/>
                </a:rPr>
                <a:t>DISTRIBUIR UNIFORMEMENTE AS RESPONSABILIDADES.</a:t>
              </a:r>
              <a:endParaRPr sz="1300" dirty="0">
                <a:solidFill>
                  <a:schemeClr val="dk1"/>
                </a:solidFill>
                <a:latin typeface="Arial"/>
                <a:ea typeface="Arial"/>
                <a:cs typeface="Arial"/>
                <a:sym typeface="Arial"/>
              </a:endParaRPr>
            </a:p>
          </p:txBody>
        </p:sp>
        <p:sp>
          <p:nvSpPr>
            <p:cNvPr id="315" name="Google Shape;315;p21"/>
            <p:cNvSpPr/>
            <p:nvPr/>
          </p:nvSpPr>
          <p:spPr>
            <a:xfrm>
              <a:off x="3408216" y="439043"/>
              <a:ext cx="1264141" cy="1264141"/>
            </a:xfrm>
            <a:prstGeom prst="round2DiagRect">
              <a:avLst>
                <a:gd name="adj1" fmla="val 29727"/>
                <a:gd name="adj2" fmla="val 0"/>
              </a:avLst>
            </a:prstGeom>
            <a:solidFill>
              <a:srgbClr val="176B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1"/>
            <p:cNvSpPr/>
            <p:nvPr/>
          </p:nvSpPr>
          <p:spPr>
            <a:xfrm>
              <a:off x="3677623" y="708450"/>
              <a:ext cx="725326" cy="725326"/>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1"/>
            <p:cNvSpPr/>
            <p:nvPr/>
          </p:nvSpPr>
          <p:spPr>
            <a:xfrm>
              <a:off x="3004105" y="2096933"/>
              <a:ext cx="2072362" cy="181656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1"/>
            <p:cNvSpPr txBox="1"/>
            <p:nvPr/>
          </p:nvSpPr>
          <p:spPr>
            <a:xfrm>
              <a:off x="3004105" y="2096933"/>
              <a:ext cx="2072362" cy="181656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300"/>
                <a:buFont typeface="Arial"/>
                <a:buNone/>
              </a:pPr>
              <a:r>
                <a:rPr lang="pt-BR" sz="1300" cap="none">
                  <a:solidFill>
                    <a:schemeClr val="dk1"/>
                  </a:solidFill>
                  <a:latin typeface="Arial"/>
                  <a:ea typeface="Arial"/>
                  <a:cs typeface="Arial"/>
                  <a:sym typeface="Arial"/>
                </a:rPr>
                <a:t>UMA CLASSE NÃO DEVE SER SOBRECARREGADA COM RESPONSABILIDADES DEMAIS</a:t>
              </a:r>
              <a:r>
                <a:rPr lang="pt-BR" sz="1100" cap="none">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p:txBody>
        </p:sp>
        <p:sp>
          <p:nvSpPr>
            <p:cNvPr id="319" name="Google Shape;319;p21"/>
            <p:cNvSpPr/>
            <p:nvPr/>
          </p:nvSpPr>
          <p:spPr>
            <a:xfrm>
              <a:off x="5843242" y="439043"/>
              <a:ext cx="1264141" cy="1264141"/>
            </a:xfrm>
            <a:prstGeom prst="round2DiagRect">
              <a:avLst>
                <a:gd name="adj1" fmla="val 29727"/>
                <a:gd name="adj2" fmla="val 0"/>
              </a:avLst>
            </a:prstGeom>
            <a:solidFill>
              <a:srgbClr val="0C9E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1"/>
            <p:cNvSpPr/>
            <p:nvPr/>
          </p:nvSpPr>
          <p:spPr>
            <a:xfrm>
              <a:off x="6112649" y="708450"/>
              <a:ext cx="725326" cy="725326"/>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1"/>
            <p:cNvSpPr/>
            <p:nvPr/>
          </p:nvSpPr>
          <p:spPr>
            <a:xfrm>
              <a:off x="5439131" y="2096933"/>
              <a:ext cx="2072362" cy="181656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1"/>
            <p:cNvSpPr txBox="1"/>
            <p:nvPr/>
          </p:nvSpPr>
          <p:spPr>
            <a:xfrm>
              <a:off x="5439131" y="2096933"/>
              <a:ext cx="2072362" cy="181656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300"/>
                <a:buFont typeface="Arial"/>
                <a:buNone/>
              </a:pPr>
              <a:r>
                <a:rPr lang="pt-BR" sz="1300" cap="none">
                  <a:solidFill>
                    <a:schemeClr val="dk1"/>
                  </a:solidFill>
                  <a:latin typeface="Arial"/>
                  <a:ea typeface="Arial"/>
                  <a:cs typeface="Arial"/>
                  <a:sym typeface="Arial"/>
                </a:rPr>
                <a:t>SE ISSO COMEÇAR A ACONTECER, CONSIDERE A CRIAÇÃO DE OUTRAS CLASSES PARA ASSUMIREM ALGUMAS RESPONSABILIDADES QUE PERTENCEM À CLASSE SOBRECARREGADA. </a:t>
              </a:r>
              <a:endParaRPr sz="1300">
                <a:solidFill>
                  <a:schemeClr val="dk1"/>
                </a:solidFill>
                <a:latin typeface="Arial"/>
                <a:ea typeface="Arial"/>
                <a:cs typeface="Arial"/>
                <a:sym typeface="Arial"/>
              </a:endParaRPr>
            </a:p>
          </p:txBody>
        </p:sp>
        <p:sp>
          <p:nvSpPr>
            <p:cNvPr id="323" name="Google Shape;323;p21"/>
            <p:cNvSpPr/>
            <p:nvPr/>
          </p:nvSpPr>
          <p:spPr>
            <a:xfrm>
              <a:off x="8278268" y="439043"/>
              <a:ext cx="1264141" cy="1264141"/>
            </a:xfrm>
            <a:prstGeom prst="round2DiagRect">
              <a:avLst>
                <a:gd name="adj1" fmla="val 29727"/>
                <a:gd name="adj2" fmla="val 0"/>
              </a:avLst>
            </a:prstGeom>
            <a:solidFill>
              <a:srgbClr val="A02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1"/>
            <p:cNvSpPr/>
            <p:nvPr/>
          </p:nvSpPr>
          <p:spPr>
            <a:xfrm>
              <a:off x="8547675" y="708450"/>
              <a:ext cx="725326" cy="725326"/>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1"/>
            <p:cNvSpPr/>
            <p:nvPr/>
          </p:nvSpPr>
          <p:spPr>
            <a:xfrm>
              <a:off x="7874157" y="2096933"/>
              <a:ext cx="2072362" cy="181656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1"/>
            <p:cNvSpPr txBox="1"/>
            <p:nvPr/>
          </p:nvSpPr>
          <p:spPr>
            <a:xfrm>
              <a:off x="7874157" y="2096933"/>
              <a:ext cx="2072362" cy="181656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300"/>
                <a:buFont typeface="Arial"/>
                <a:buNone/>
              </a:pPr>
              <a:r>
                <a:rPr lang="pt-BR" sz="1300" cap="none">
                  <a:solidFill>
                    <a:schemeClr val="dk1"/>
                  </a:solidFill>
                  <a:latin typeface="Arial"/>
                  <a:ea typeface="Arial"/>
                  <a:cs typeface="Arial"/>
                  <a:sym typeface="Arial"/>
                </a:rPr>
                <a:t>UMA QUANTIDADE PEQUENA DE CLASSES COMPLEXAS DEMAIS SIGNIFICA QUE AS MESMAS ENCAPSULAM MAIS CONHECIMENTO (INTELIGÊNCIA) DO QUE O DESEJADO E SÃO MENOS REUTILIZÁVEIS. </a:t>
              </a:r>
              <a:endParaRPr sz="1300">
                <a:solidFill>
                  <a:schemeClr val="dk1"/>
                </a:solidFill>
                <a:latin typeface="Arial"/>
                <a:ea typeface="Arial"/>
                <a:cs typeface="Arial"/>
                <a:sym typeface="Aria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0"/>
        <p:cNvGrpSpPr/>
        <p:nvPr/>
      </p:nvGrpSpPr>
      <p:grpSpPr>
        <a:xfrm>
          <a:off x="0" y="0"/>
          <a:ext cx="0" cy="0"/>
          <a:chOff x="0" y="0"/>
          <a:chExt cx="0" cy="0"/>
        </a:xfrm>
      </p:grpSpPr>
      <p:sp>
        <p:nvSpPr>
          <p:cNvPr id="331" name="Google Shape;331;p22"/>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2" name="Google Shape;332;p22"/>
          <p:cNvSpPr txBox="1">
            <a:spLocks noGrp="1"/>
          </p:cNvSpPr>
          <p:nvPr>
            <p:ph type="title"/>
          </p:nvPr>
        </p:nvSpPr>
        <p:spPr>
          <a:xfrm>
            <a:off x="640080" y="325369"/>
            <a:ext cx="4368602" cy="195684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3400"/>
              <a:buFont typeface="Arial"/>
              <a:buNone/>
            </a:pPr>
            <a:r>
              <a:rPr lang="pt-BR" sz="3400" dirty="0">
                <a:latin typeface="Arial"/>
                <a:ea typeface="Arial"/>
                <a:cs typeface="Arial"/>
                <a:sym typeface="Arial"/>
              </a:rPr>
              <a:t>Técnicas de qualidade de projeto: Coesão e Acoplamento</a:t>
            </a:r>
            <a:endParaRPr dirty="0"/>
          </a:p>
        </p:txBody>
      </p:sp>
      <p:sp>
        <p:nvSpPr>
          <p:cNvPr id="333" name="Google Shape;333;p22"/>
          <p:cNvSpPr/>
          <p:nvPr/>
        </p:nvSpPr>
        <p:spPr>
          <a:xfrm>
            <a:off x="640080" y="2586994"/>
            <a:ext cx="3474720" cy="18288"/>
          </a:xfrm>
          <a:custGeom>
            <a:avLst/>
            <a:gdLst/>
            <a:ahLst/>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4" name="Google Shape;334;p22"/>
          <p:cNvSpPr txBox="1">
            <a:spLocks noGrp="1"/>
          </p:cNvSpPr>
          <p:nvPr>
            <p:ph type="body" idx="1"/>
          </p:nvPr>
        </p:nvSpPr>
        <p:spPr>
          <a:xfrm>
            <a:off x="640080" y="2872899"/>
            <a:ext cx="4243589" cy="3320668"/>
          </a:xfrm>
          <a:prstGeom prst="rect">
            <a:avLst/>
          </a:prstGeom>
          <a:noFill/>
          <a:ln>
            <a:noFill/>
          </a:ln>
        </p:spPr>
        <p:txBody>
          <a:bodyPr spcFirstLastPara="1" wrap="square" lIns="91425" tIns="45700" rIns="91425" bIns="45700" anchor="t" anchorCtr="0">
            <a:normAutofit/>
          </a:bodyPr>
          <a:lstStyle/>
          <a:p>
            <a:pPr marL="114300" lvl="0" indent="0" algn="l" rtl="0">
              <a:lnSpc>
                <a:spcPct val="90000"/>
              </a:lnSpc>
              <a:spcBef>
                <a:spcPts val="0"/>
              </a:spcBef>
              <a:spcAft>
                <a:spcPts val="0"/>
              </a:spcAft>
              <a:buClr>
                <a:schemeClr val="dk1"/>
              </a:buClr>
              <a:buSzPts val="2200"/>
              <a:buNone/>
            </a:pPr>
            <a:endParaRPr sz="2200">
              <a:latin typeface="Arial"/>
              <a:ea typeface="Arial"/>
              <a:cs typeface="Arial"/>
              <a:sym typeface="Arial"/>
            </a:endParaRPr>
          </a:p>
          <a:p>
            <a:pPr marL="114300" lvl="0" indent="0" algn="l" rtl="0">
              <a:lnSpc>
                <a:spcPct val="90000"/>
              </a:lnSpc>
              <a:spcBef>
                <a:spcPts val="1000"/>
              </a:spcBef>
              <a:spcAft>
                <a:spcPts val="0"/>
              </a:spcAft>
              <a:buClr>
                <a:schemeClr val="dk1"/>
              </a:buClr>
              <a:buSzPts val="2200"/>
              <a:buNone/>
            </a:pPr>
            <a:r>
              <a:rPr lang="pt-BR" sz="2200">
                <a:latin typeface="Arial"/>
                <a:ea typeface="Arial"/>
                <a:cs typeface="Arial"/>
                <a:sym typeface="Arial"/>
              </a:rPr>
              <a:t>O acoplamento e a coesão servem como guias (</a:t>
            </a:r>
            <a:r>
              <a:rPr lang="pt-BR" sz="2200" b="1">
                <a:latin typeface="Arial"/>
                <a:ea typeface="Arial"/>
                <a:cs typeface="Arial"/>
                <a:sym typeface="Arial"/>
              </a:rPr>
              <a:t>métricas</a:t>
            </a:r>
            <a:r>
              <a:rPr lang="pt-BR" sz="2200">
                <a:latin typeface="Arial"/>
                <a:ea typeface="Arial"/>
                <a:cs typeface="Arial"/>
                <a:sym typeface="Arial"/>
              </a:rPr>
              <a:t>) para a correta atribuição de responsabilidades a classes.</a:t>
            </a:r>
            <a:endParaRPr/>
          </a:p>
        </p:txBody>
      </p:sp>
      <p:pic>
        <p:nvPicPr>
          <p:cNvPr id="335" name="Google Shape;335;p22" descr="Close de régua"/>
          <p:cNvPicPr preferRelativeResize="0"/>
          <p:nvPr/>
        </p:nvPicPr>
        <p:blipFill rotWithShape="1">
          <a:blip r:embed="rId3">
            <a:alphaModFix/>
          </a:blip>
          <a:srcRect l="14955" r="18092" b="-1"/>
          <a:stretch/>
        </p:blipFill>
        <p:spPr>
          <a:xfrm>
            <a:off x="5311702" y="10"/>
            <a:ext cx="6878775" cy="6857990"/>
          </a:xfrm>
          <a:custGeom>
            <a:avLst/>
            <a:gdLst/>
            <a:ahLst/>
            <a:cxnLst/>
            <a:rect l="l" t="t" r="r" b="b"/>
            <a:pathLst>
              <a:path w="6878775" h="6858000" extrusionOk="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ln>
            <a:noFill/>
          </a:ln>
        </p:spPr>
      </p:pic>
      <p:sp>
        <p:nvSpPr>
          <p:cNvPr id="336" name="Google Shape;336;p22"/>
          <p:cNvSpPr txBox="1">
            <a:spLocks noGrp="1"/>
          </p:cNvSpPr>
          <p:nvPr>
            <p:ph type="sldNum" idx="12"/>
          </p:nvPr>
        </p:nvSpPr>
        <p:spPr>
          <a:xfrm>
            <a:off x="10439400" y="6356350"/>
            <a:ext cx="9144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pt-BR">
                <a:solidFill>
                  <a:srgbClr val="FFFFFF"/>
                </a:solidFill>
              </a:rPr>
              <a:t>25</a:t>
            </a:fld>
            <a:endParaRPr>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0"/>
        <p:cNvGrpSpPr/>
        <p:nvPr/>
      </p:nvGrpSpPr>
      <p:grpSpPr>
        <a:xfrm>
          <a:off x="0" y="0"/>
          <a:ext cx="0" cy="0"/>
          <a:chOff x="0" y="0"/>
          <a:chExt cx="0" cy="0"/>
        </a:xfrm>
      </p:grpSpPr>
      <p:sp>
        <p:nvSpPr>
          <p:cNvPr id="341" name="Google Shape;341;p2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2" name="Google Shape;342;p23"/>
          <p:cNvSpPr txBox="1">
            <a:spLocks noGrp="1"/>
          </p:cNvSpPr>
          <p:nvPr>
            <p:ph type="title"/>
          </p:nvPr>
        </p:nvSpPr>
        <p:spPr>
          <a:xfrm>
            <a:off x="630936" y="640080"/>
            <a:ext cx="4818888" cy="1481328"/>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5400"/>
              <a:buFont typeface="Play"/>
              <a:buNone/>
            </a:pPr>
            <a:r>
              <a:rPr lang="pt-BR" sz="5400" b="1" dirty="0">
                <a:latin typeface="+mj-lt"/>
              </a:rPr>
              <a:t>Coesão</a:t>
            </a:r>
            <a:endParaRPr dirty="0">
              <a:latin typeface="+mj-lt"/>
            </a:endParaRPr>
          </a:p>
        </p:txBody>
      </p:sp>
      <p:sp>
        <p:nvSpPr>
          <p:cNvPr id="343" name="Google Shape;343;p23"/>
          <p:cNvSpPr/>
          <p:nvPr/>
        </p:nvSpPr>
        <p:spPr>
          <a:xfrm>
            <a:off x="643278" y="2372868"/>
            <a:ext cx="3255095" cy="18288"/>
          </a:xfrm>
          <a:custGeom>
            <a:avLst/>
            <a:gdLst/>
            <a:ahLst/>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4" name="Google Shape;344;p23"/>
          <p:cNvSpPr txBox="1">
            <a:spLocks noGrp="1"/>
          </p:cNvSpPr>
          <p:nvPr>
            <p:ph type="body" idx="1"/>
          </p:nvPr>
        </p:nvSpPr>
        <p:spPr>
          <a:xfrm>
            <a:off x="630936" y="2660904"/>
            <a:ext cx="4818888" cy="354787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Font typeface="Noto Sans Symbols"/>
              <a:buChar char="❑"/>
            </a:pPr>
            <a:r>
              <a:rPr lang="pt-BR" sz="2000">
                <a:latin typeface="Arial"/>
                <a:ea typeface="Arial"/>
                <a:cs typeface="Arial"/>
                <a:sym typeface="Arial"/>
              </a:rPr>
              <a:t> Coesão é uma medida “</a:t>
            </a:r>
            <a:r>
              <a:rPr lang="pt-BR" sz="2000" b="1">
                <a:latin typeface="Arial"/>
                <a:ea typeface="Arial"/>
                <a:cs typeface="Arial"/>
                <a:sym typeface="Arial"/>
              </a:rPr>
              <a:t>intra</a:t>
            </a:r>
            <a:r>
              <a:rPr lang="pt-BR" sz="2000">
                <a:latin typeface="Arial"/>
                <a:ea typeface="Arial"/>
                <a:cs typeface="Arial"/>
                <a:sym typeface="Arial"/>
              </a:rPr>
              <a:t>” componentes. </a:t>
            </a:r>
            <a:endParaRPr/>
          </a:p>
          <a:p>
            <a:pPr marL="457200" lvl="0" indent="-215900" algn="l" rtl="0">
              <a:lnSpc>
                <a:spcPct val="90000"/>
              </a:lnSpc>
              <a:spcBef>
                <a:spcPts val="1000"/>
              </a:spcBef>
              <a:spcAft>
                <a:spcPts val="0"/>
              </a:spcAft>
              <a:buClr>
                <a:schemeClr val="dk1"/>
              </a:buClr>
              <a:buSzPts val="2000"/>
              <a:buFont typeface="Noto Sans Symbols"/>
              <a:buNone/>
            </a:pPr>
            <a:endParaRPr sz="2000">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Font typeface="Noto Sans Symbols"/>
              <a:buChar char="❑"/>
            </a:pPr>
            <a:r>
              <a:rPr lang="pt-BR" sz="2000">
                <a:latin typeface="Arial"/>
                <a:ea typeface="Arial"/>
                <a:cs typeface="Arial"/>
                <a:sym typeface="Arial"/>
              </a:rPr>
              <a:t> A coesão é uma medida do quão fortemente relacionadas são as responsabilidades de uma classe. </a:t>
            </a:r>
            <a:endParaRPr/>
          </a:p>
          <a:p>
            <a:pPr marL="228600" lvl="0" indent="-101600" algn="l" rtl="0">
              <a:lnSpc>
                <a:spcPct val="90000"/>
              </a:lnSpc>
              <a:spcBef>
                <a:spcPts val="1000"/>
              </a:spcBef>
              <a:spcAft>
                <a:spcPts val="0"/>
              </a:spcAft>
              <a:buClr>
                <a:schemeClr val="dk1"/>
              </a:buClr>
              <a:buSzPts val="2000"/>
              <a:buFont typeface="Noto Sans Symbols"/>
              <a:buNone/>
            </a:pPr>
            <a:endParaRPr sz="2000">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Font typeface="Noto Sans Symbols"/>
              <a:buChar char="❑"/>
            </a:pPr>
            <a:r>
              <a:rPr lang="pt-BR" sz="2000">
                <a:latin typeface="Arial"/>
                <a:ea typeface="Arial"/>
                <a:cs typeface="Arial"/>
                <a:sym typeface="Arial"/>
              </a:rPr>
              <a:t> As responsabilidades atribuídas a cada classe devem ser  altamente relacionadas entre si. </a:t>
            </a:r>
            <a:endParaRPr/>
          </a:p>
          <a:p>
            <a:pPr marL="114300" lvl="0" indent="0" algn="l" rtl="0">
              <a:lnSpc>
                <a:spcPct val="90000"/>
              </a:lnSpc>
              <a:spcBef>
                <a:spcPts val="1000"/>
              </a:spcBef>
              <a:spcAft>
                <a:spcPts val="0"/>
              </a:spcAft>
              <a:buClr>
                <a:schemeClr val="dk1"/>
              </a:buClr>
              <a:buSzPts val="2000"/>
              <a:buNone/>
            </a:pPr>
            <a:endParaRPr sz="2000"/>
          </a:p>
        </p:txBody>
      </p:sp>
      <p:pic>
        <p:nvPicPr>
          <p:cNvPr id="345" name="Google Shape;345;p23" descr="Ímã"/>
          <p:cNvPicPr preferRelativeResize="0"/>
          <p:nvPr/>
        </p:nvPicPr>
        <p:blipFill rotWithShape="1">
          <a:blip r:embed="rId3">
            <a:alphaModFix/>
          </a:blip>
          <a:srcRect/>
          <a:stretch/>
        </p:blipFill>
        <p:spPr>
          <a:xfrm>
            <a:off x="6099048" y="699516"/>
            <a:ext cx="5458968" cy="5458968"/>
          </a:xfrm>
          <a:prstGeom prst="rect">
            <a:avLst/>
          </a:prstGeom>
          <a:noFill/>
          <a:ln>
            <a:noFill/>
          </a:ln>
        </p:spPr>
      </p:pic>
      <p:sp>
        <p:nvSpPr>
          <p:cNvPr id="346" name="Google Shape;346;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pt-BR"/>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0"/>
        <p:cNvGrpSpPr/>
        <p:nvPr/>
      </p:nvGrpSpPr>
      <p:grpSpPr>
        <a:xfrm>
          <a:off x="0" y="0"/>
          <a:ext cx="0" cy="0"/>
          <a:chOff x="0" y="0"/>
          <a:chExt cx="0" cy="0"/>
        </a:xfrm>
      </p:grpSpPr>
      <p:sp>
        <p:nvSpPr>
          <p:cNvPr id="351" name="Google Shape;351;p2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2" name="Google Shape;352;p24"/>
          <p:cNvSpPr/>
          <p:nvPr/>
        </p:nvSpPr>
        <p:spPr>
          <a:xfrm>
            <a:off x="0" y="0"/>
            <a:ext cx="11416414" cy="6858000"/>
          </a:xfrm>
          <a:prstGeom prst="rect">
            <a:avLst/>
          </a:prstGeom>
          <a:solidFill>
            <a:schemeClr val="lt1"/>
          </a:solidFill>
          <a:ln>
            <a:noFill/>
          </a:ln>
          <a:effectLst>
            <a:outerShdw blurRad="889000" dist="406400" dir="21540000" sx="90000" sy="90000" algn="t"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53" name="Google Shape;353;p24" descr="Rede de fios conectando pinos"/>
          <p:cNvPicPr preferRelativeResize="0"/>
          <p:nvPr/>
        </p:nvPicPr>
        <p:blipFill rotWithShape="1">
          <a:blip r:embed="rId3">
            <a:alphaModFix/>
          </a:blip>
          <a:srcRect l="9969" r="30697" b="-2"/>
          <a:stretch/>
        </p:blipFill>
        <p:spPr>
          <a:xfrm>
            <a:off x="-1" y="-2"/>
            <a:ext cx="6096001" cy="6858002"/>
          </a:xfrm>
          <a:prstGeom prst="rect">
            <a:avLst/>
          </a:prstGeom>
          <a:noFill/>
          <a:ln>
            <a:noFill/>
          </a:ln>
        </p:spPr>
      </p:pic>
      <p:sp>
        <p:nvSpPr>
          <p:cNvPr id="354" name="Google Shape;354;p24"/>
          <p:cNvSpPr txBox="1">
            <a:spLocks noGrp="1"/>
          </p:cNvSpPr>
          <p:nvPr>
            <p:ph type="body" idx="1"/>
          </p:nvPr>
        </p:nvSpPr>
        <p:spPr>
          <a:xfrm>
            <a:off x="6677951" y="1293258"/>
            <a:ext cx="4156512" cy="3769835"/>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1900"/>
              <a:buFont typeface="Noto Sans Symbols"/>
              <a:buChar char="❑"/>
            </a:pPr>
            <a:r>
              <a:rPr lang="pt-BR" sz="1900">
                <a:latin typeface="Arial"/>
                <a:ea typeface="Arial"/>
                <a:cs typeface="Arial"/>
                <a:sym typeface="Arial"/>
              </a:rPr>
              <a:t> A coesão pode ser alta ou baixa</a:t>
            </a:r>
            <a:endParaRPr/>
          </a:p>
          <a:p>
            <a:pPr marL="0" lvl="0" indent="0" algn="l" rtl="0">
              <a:lnSpc>
                <a:spcPct val="90000"/>
              </a:lnSpc>
              <a:spcBef>
                <a:spcPts val="1000"/>
              </a:spcBef>
              <a:spcAft>
                <a:spcPts val="0"/>
              </a:spcAft>
              <a:buClr>
                <a:schemeClr val="dk1"/>
              </a:buClr>
              <a:buSzPts val="1900"/>
              <a:buNone/>
            </a:pPr>
            <a:r>
              <a:rPr lang="pt-BR" sz="1900">
                <a:latin typeface="Arial"/>
                <a:ea typeface="Arial"/>
                <a:cs typeface="Arial"/>
                <a:sym typeface="Arial"/>
              </a:rPr>
              <a:t> </a:t>
            </a:r>
            <a:endParaRPr/>
          </a:p>
          <a:p>
            <a:pPr marL="228600" lvl="0" indent="-228600" algn="l" rtl="0">
              <a:lnSpc>
                <a:spcPct val="90000"/>
              </a:lnSpc>
              <a:spcBef>
                <a:spcPts val="1000"/>
              </a:spcBef>
              <a:spcAft>
                <a:spcPts val="0"/>
              </a:spcAft>
              <a:buClr>
                <a:schemeClr val="dk1"/>
              </a:buClr>
              <a:buSzPts val="1900"/>
              <a:buFont typeface="Noto Sans Symbols"/>
              <a:buChar char="❑"/>
            </a:pPr>
            <a:r>
              <a:rPr lang="pt-BR" sz="1900">
                <a:latin typeface="Arial"/>
                <a:ea typeface="Arial"/>
                <a:cs typeface="Arial"/>
                <a:sym typeface="Arial"/>
              </a:rPr>
              <a:t> Obter coesão alta é imprescindível em todo sistema bem organizado</a:t>
            </a:r>
            <a:endParaRPr/>
          </a:p>
          <a:p>
            <a:pPr marL="0" lvl="0" indent="0" algn="l" rtl="0">
              <a:lnSpc>
                <a:spcPct val="90000"/>
              </a:lnSpc>
              <a:spcBef>
                <a:spcPts val="1000"/>
              </a:spcBef>
              <a:spcAft>
                <a:spcPts val="0"/>
              </a:spcAft>
              <a:buClr>
                <a:schemeClr val="dk1"/>
              </a:buClr>
              <a:buSzPts val="1900"/>
              <a:buNone/>
            </a:pPr>
            <a:r>
              <a:rPr lang="pt-BR" sz="1900">
                <a:latin typeface="Arial"/>
                <a:ea typeface="Arial"/>
                <a:cs typeface="Arial"/>
                <a:sym typeface="Arial"/>
              </a:rPr>
              <a:t> </a:t>
            </a:r>
            <a:endParaRPr/>
          </a:p>
          <a:p>
            <a:pPr marL="228600" lvl="0" indent="-228600" algn="l" rtl="0">
              <a:lnSpc>
                <a:spcPct val="90000"/>
              </a:lnSpc>
              <a:spcBef>
                <a:spcPts val="1000"/>
              </a:spcBef>
              <a:spcAft>
                <a:spcPts val="0"/>
              </a:spcAft>
              <a:buClr>
                <a:schemeClr val="dk1"/>
              </a:buClr>
              <a:buSzPts val="1900"/>
              <a:buFont typeface="Noto Sans Symbols"/>
              <a:buChar char="❑"/>
            </a:pPr>
            <a:r>
              <a:rPr lang="pt-BR" sz="1900">
                <a:latin typeface="Arial"/>
                <a:ea typeface="Arial"/>
                <a:cs typeface="Arial"/>
                <a:sym typeface="Arial"/>
              </a:rPr>
              <a:t> Entende-se por coesão alta, quando os integrantes de um componente estão relacionados a um tema comum, isto é </a:t>
            </a:r>
            <a:r>
              <a:rPr lang="pt-BR" sz="1900" b="1">
                <a:latin typeface="Arial"/>
                <a:ea typeface="Arial"/>
                <a:cs typeface="Arial"/>
                <a:sym typeface="Arial"/>
              </a:rPr>
              <a:t>têm o mesmo objetivo, fazem uma única coisa. </a:t>
            </a:r>
            <a:endParaRPr/>
          </a:p>
          <a:p>
            <a:pPr marL="228600" lvl="0" indent="-107950" algn="l" rtl="0">
              <a:lnSpc>
                <a:spcPct val="90000"/>
              </a:lnSpc>
              <a:spcBef>
                <a:spcPts val="1000"/>
              </a:spcBef>
              <a:spcAft>
                <a:spcPts val="0"/>
              </a:spcAft>
              <a:buClr>
                <a:schemeClr val="dk1"/>
              </a:buClr>
              <a:buSzPts val="1900"/>
              <a:buNone/>
            </a:pPr>
            <a:endParaRPr sz="1900"/>
          </a:p>
        </p:txBody>
      </p:sp>
      <p:sp>
        <p:nvSpPr>
          <p:cNvPr id="355" name="Google Shape;355;p24"/>
          <p:cNvSpPr txBox="1">
            <a:spLocks noGrp="1"/>
          </p:cNvSpPr>
          <p:nvPr>
            <p:ph type="sldNum" idx="12"/>
          </p:nvPr>
        </p:nvSpPr>
        <p:spPr>
          <a:xfrm>
            <a:off x="10657268" y="6356350"/>
            <a:ext cx="1275652"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pt-BR">
                <a:solidFill>
                  <a:schemeClr val="dk1"/>
                </a:solidFill>
              </a:rPr>
              <a:t>27</a:t>
            </a:fld>
            <a:endParaRPr>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9"/>
        <p:cNvGrpSpPr/>
        <p:nvPr/>
      </p:nvGrpSpPr>
      <p:grpSpPr>
        <a:xfrm>
          <a:off x="0" y="0"/>
          <a:ext cx="0" cy="0"/>
          <a:chOff x="0" y="0"/>
          <a:chExt cx="0" cy="0"/>
        </a:xfrm>
      </p:grpSpPr>
      <p:sp>
        <p:nvSpPr>
          <p:cNvPr id="360" name="Google Shape;360;p2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1" name="Google Shape;361;p25"/>
          <p:cNvSpPr/>
          <p:nvPr/>
        </p:nvSpPr>
        <p:spPr>
          <a:xfrm>
            <a:off x="643278" y="2372868"/>
            <a:ext cx="3255095" cy="18288"/>
          </a:xfrm>
          <a:custGeom>
            <a:avLst/>
            <a:gdLst/>
            <a:ahLst/>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2" name="Google Shape;362;p25"/>
          <p:cNvSpPr txBox="1">
            <a:spLocks noGrp="1"/>
          </p:cNvSpPr>
          <p:nvPr>
            <p:ph type="body" idx="1"/>
          </p:nvPr>
        </p:nvSpPr>
        <p:spPr>
          <a:xfrm>
            <a:off x="630936" y="2660904"/>
            <a:ext cx="4818888" cy="354787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200"/>
              <a:buNone/>
            </a:pPr>
            <a:r>
              <a:rPr lang="pt-BR" sz="2200" b="1" dirty="0">
                <a:latin typeface="Arial"/>
                <a:ea typeface="Arial"/>
                <a:cs typeface="Arial"/>
                <a:sym typeface="Arial"/>
              </a:rPr>
              <a:t>Exemplo de baixa coesão:</a:t>
            </a:r>
            <a:endParaRPr dirty="0"/>
          </a:p>
          <a:p>
            <a:pPr marL="0" lvl="0" indent="0" algn="l" rtl="0">
              <a:lnSpc>
                <a:spcPct val="90000"/>
              </a:lnSpc>
              <a:spcBef>
                <a:spcPts val="1000"/>
              </a:spcBef>
              <a:spcAft>
                <a:spcPts val="0"/>
              </a:spcAft>
              <a:buClr>
                <a:schemeClr val="dk1"/>
              </a:buClr>
              <a:buSzPts val="2200"/>
              <a:buNone/>
            </a:pPr>
            <a:endParaRPr sz="2200" dirty="0">
              <a:latin typeface="Arial"/>
              <a:ea typeface="Arial"/>
              <a:cs typeface="Arial"/>
              <a:sym typeface="Arial"/>
            </a:endParaRPr>
          </a:p>
          <a:p>
            <a:pPr marL="685800" lvl="1" indent="-228600" algn="l" rtl="0">
              <a:lnSpc>
                <a:spcPct val="90000"/>
              </a:lnSpc>
              <a:spcBef>
                <a:spcPts val="500"/>
              </a:spcBef>
              <a:spcAft>
                <a:spcPts val="0"/>
              </a:spcAft>
              <a:buClr>
                <a:schemeClr val="dk1"/>
              </a:buClr>
              <a:buSzPts val="2200"/>
              <a:buFont typeface="Noto Sans Symbols"/>
              <a:buChar char="❑"/>
            </a:pPr>
            <a:r>
              <a:rPr lang="pt-BR" sz="2200" dirty="0">
                <a:latin typeface="Arial"/>
                <a:ea typeface="Arial"/>
                <a:cs typeface="Arial"/>
                <a:sym typeface="Arial"/>
              </a:rPr>
              <a:t> Classe chamada livro, mas faz relatório financeiro</a:t>
            </a:r>
            <a:endParaRPr dirty="0"/>
          </a:p>
          <a:p>
            <a:pPr marL="685800" lvl="1" indent="-88900" algn="l" rtl="0">
              <a:lnSpc>
                <a:spcPct val="90000"/>
              </a:lnSpc>
              <a:spcBef>
                <a:spcPts val="500"/>
              </a:spcBef>
              <a:spcAft>
                <a:spcPts val="0"/>
              </a:spcAft>
              <a:buClr>
                <a:schemeClr val="dk1"/>
              </a:buClr>
              <a:buSzPts val="2200"/>
              <a:buFont typeface="Noto Sans Symbols"/>
              <a:buNone/>
            </a:pPr>
            <a:endParaRPr sz="2200" dirty="0">
              <a:latin typeface="Arial"/>
              <a:ea typeface="Arial"/>
              <a:cs typeface="Arial"/>
              <a:sym typeface="Arial"/>
            </a:endParaRPr>
          </a:p>
          <a:p>
            <a:pPr marL="685800" lvl="1" indent="-228600" algn="l" rtl="0">
              <a:lnSpc>
                <a:spcPct val="90000"/>
              </a:lnSpc>
              <a:spcBef>
                <a:spcPts val="500"/>
              </a:spcBef>
              <a:spcAft>
                <a:spcPts val="0"/>
              </a:spcAft>
              <a:buClr>
                <a:schemeClr val="dk1"/>
              </a:buClr>
              <a:buSzPts val="2200"/>
              <a:buFont typeface="Noto Sans Symbols"/>
              <a:buChar char="❑"/>
            </a:pPr>
            <a:r>
              <a:rPr lang="pt-BR" sz="2200" dirty="0">
                <a:latin typeface="Arial"/>
                <a:ea typeface="Arial"/>
                <a:cs typeface="Arial"/>
                <a:sym typeface="Arial"/>
              </a:rPr>
              <a:t> Classe grande</a:t>
            </a:r>
            <a:endParaRPr dirty="0"/>
          </a:p>
          <a:p>
            <a:pPr marL="685800" lvl="1" indent="-88900" algn="l" rtl="0">
              <a:lnSpc>
                <a:spcPct val="90000"/>
              </a:lnSpc>
              <a:spcBef>
                <a:spcPts val="500"/>
              </a:spcBef>
              <a:spcAft>
                <a:spcPts val="0"/>
              </a:spcAft>
              <a:buClr>
                <a:schemeClr val="dk1"/>
              </a:buClr>
              <a:buSzPts val="2200"/>
              <a:buFont typeface="Noto Sans Symbols"/>
              <a:buNone/>
            </a:pPr>
            <a:endParaRPr sz="2200" dirty="0">
              <a:latin typeface="Arial"/>
              <a:ea typeface="Arial"/>
              <a:cs typeface="Arial"/>
              <a:sym typeface="Arial"/>
            </a:endParaRPr>
          </a:p>
          <a:p>
            <a:pPr marL="685800" lvl="1" indent="-228600" algn="l" rtl="0">
              <a:lnSpc>
                <a:spcPct val="90000"/>
              </a:lnSpc>
              <a:spcBef>
                <a:spcPts val="500"/>
              </a:spcBef>
              <a:spcAft>
                <a:spcPts val="0"/>
              </a:spcAft>
              <a:buClr>
                <a:schemeClr val="dk1"/>
              </a:buClr>
              <a:buSzPts val="2200"/>
              <a:buFont typeface="Noto Sans Symbols"/>
              <a:buChar char="❑"/>
            </a:pPr>
            <a:r>
              <a:rPr lang="pt-BR" sz="2200" dirty="0">
                <a:latin typeface="Arial"/>
                <a:ea typeface="Arial"/>
                <a:cs typeface="Arial"/>
                <a:sym typeface="Arial"/>
              </a:rPr>
              <a:t> Nomes dos atributos sugerem pelo menos 3 categorias</a:t>
            </a:r>
            <a:endParaRPr dirty="0"/>
          </a:p>
          <a:p>
            <a:pPr marL="228600" lvl="0" indent="-88900" algn="l" rtl="0">
              <a:lnSpc>
                <a:spcPct val="90000"/>
              </a:lnSpc>
              <a:spcBef>
                <a:spcPts val="1000"/>
              </a:spcBef>
              <a:spcAft>
                <a:spcPts val="0"/>
              </a:spcAft>
              <a:buClr>
                <a:schemeClr val="dk1"/>
              </a:buClr>
              <a:buSzPts val="2200"/>
              <a:buNone/>
            </a:pPr>
            <a:endParaRPr sz="2200" dirty="0"/>
          </a:p>
        </p:txBody>
      </p:sp>
      <p:pic>
        <p:nvPicPr>
          <p:cNvPr id="363" name="Google Shape;363;p25"/>
          <p:cNvPicPr preferRelativeResize="0"/>
          <p:nvPr/>
        </p:nvPicPr>
        <p:blipFill rotWithShape="1">
          <a:blip r:embed="rId3">
            <a:alphaModFix/>
          </a:blip>
          <a:srcRect/>
          <a:stretch/>
        </p:blipFill>
        <p:spPr>
          <a:xfrm>
            <a:off x="6415790" y="376098"/>
            <a:ext cx="2427055" cy="610580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8"/>
        <p:cNvGrpSpPr/>
        <p:nvPr/>
      </p:nvGrpSpPr>
      <p:grpSpPr>
        <a:xfrm>
          <a:off x="0" y="0"/>
          <a:ext cx="0" cy="0"/>
          <a:chOff x="0" y="0"/>
          <a:chExt cx="0" cy="0"/>
        </a:xfrm>
      </p:grpSpPr>
      <p:sp>
        <p:nvSpPr>
          <p:cNvPr id="369" name="Google Shape;369;p2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70" name="Google Shape;370;p26"/>
          <p:cNvSpPr/>
          <p:nvPr/>
        </p:nvSpPr>
        <p:spPr>
          <a:xfrm>
            <a:off x="643278" y="2573756"/>
            <a:ext cx="3255095" cy="18288"/>
          </a:xfrm>
          <a:custGeom>
            <a:avLst/>
            <a:gdLst/>
            <a:ahLst/>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71" name="Google Shape;371;p26"/>
          <p:cNvSpPr txBox="1">
            <a:spLocks noGrp="1"/>
          </p:cNvSpPr>
          <p:nvPr>
            <p:ph type="body" idx="1"/>
          </p:nvPr>
        </p:nvSpPr>
        <p:spPr>
          <a:xfrm>
            <a:off x="630935" y="2807208"/>
            <a:ext cx="3671241" cy="341071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200"/>
              <a:buNone/>
            </a:pPr>
            <a:r>
              <a:rPr lang="pt-BR" sz="2200" b="1" dirty="0">
                <a:latin typeface="Arial"/>
                <a:ea typeface="Arial"/>
                <a:cs typeface="Arial"/>
                <a:sym typeface="Arial"/>
              </a:rPr>
              <a:t>Exemplo de Alta Coesão</a:t>
            </a:r>
            <a:endParaRPr dirty="0"/>
          </a:p>
        </p:txBody>
      </p:sp>
      <p:pic>
        <p:nvPicPr>
          <p:cNvPr id="372" name="Google Shape;372;p26" descr="Interface gráfica do usuário, Aplicativo, Site&#10;&#10;Descrição gerada automaticamente"/>
          <p:cNvPicPr preferRelativeResize="0"/>
          <p:nvPr/>
        </p:nvPicPr>
        <p:blipFill rotWithShape="1">
          <a:blip r:embed="rId3">
            <a:alphaModFix/>
          </a:blip>
          <a:srcRect/>
          <a:stretch/>
        </p:blipFill>
        <p:spPr>
          <a:xfrm>
            <a:off x="4654296" y="1797996"/>
            <a:ext cx="6903720" cy="3262007"/>
          </a:xfrm>
          <a:prstGeom prst="rect">
            <a:avLst/>
          </a:prstGeom>
          <a:noFill/>
          <a:ln>
            <a:noFill/>
          </a:ln>
        </p:spPr>
      </p:pic>
      <p:sp>
        <p:nvSpPr>
          <p:cNvPr id="373" name="Google Shape;373;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pt-BR"/>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2"/>
        <p:cNvGrpSpPr/>
        <p:nvPr/>
      </p:nvGrpSpPr>
      <p:grpSpPr>
        <a:xfrm>
          <a:off x="0" y="0"/>
          <a:ext cx="0" cy="0"/>
          <a:chOff x="0" y="0"/>
          <a:chExt cx="0" cy="0"/>
        </a:xfrm>
      </p:grpSpPr>
      <p:sp>
        <p:nvSpPr>
          <p:cNvPr id="103" name="Google Shape;103;p3"/>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4" name="Google Shape;104;p3"/>
          <p:cNvSpPr txBox="1"/>
          <p:nvPr/>
        </p:nvSpPr>
        <p:spPr>
          <a:xfrm>
            <a:off x="7624330" y="547712"/>
            <a:ext cx="3729469" cy="5577367"/>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pt-BR" sz="4400" b="1" i="0" u="none" strike="noStrike" cap="none" dirty="0">
                <a:solidFill>
                  <a:schemeClr val="dk1"/>
                </a:solidFill>
                <a:latin typeface="+mj-lt"/>
                <a:ea typeface="Play"/>
                <a:cs typeface="Play"/>
                <a:sym typeface="Play"/>
              </a:rPr>
              <a:t>Refinamento</a:t>
            </a:r>
            <a:endParaRPr sz="4400" b="1" i="0" u="none" strike="noStrike" cap="none" dirty="0">
              <a:solidFill>
                <a:schemeClr val="dk1"/>
              </a:solidFill>
              <a:latin typeface="+mj-lt"/>
              <a:ea typeface="Play"/>
              <a:cs typeface="Play"/>
              <a:sym typeface="Play"/>
            </a:endParaRPr>
          </a:p>
        </p:txBody>
      </p:sp>
      <p:grpSp>
        <p:nvGrpSpPr>
          <p:cNvPr id="105" name="Google Shape;105;p3"/>
          <p:cNvGrpSpPr/>
          <p:nvPr/>
        </p:nvGrpSpPr>
        <p:grpSpPr>
          <a:xfrm>
            <a:off x="1832726" y="753817"/>
            <a:ext cx="4641121" cy="5237837"/>
            <a:chOff x="994526" y="133425"/>
            <a:chExt cx="4641121" cy="5237837"/>
          </a:xfrm>
        </p:grpSpPr>
        <p:sp>
          <p:nvSpPr>
            <p:cNvPr id="106" name="Google Shape;106;p3"/>
            <p:cNvSpPr/>
            <p:nvPr/>
          </p:nvSpPr>
          <p:spPr>
            <a:xfrm>
              <a:off x="1170225" y="315755"/>
              <a:ext cx="4276462" cy="1485158"/>
            </a:xfrm>
            <a:prstGeom prst="ellipse">
              <a:avLst/>
            </a:prstGeom>
            <a:solidFill>
              <a:srgbClr val="BAC4CC">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2900701" y="3952405"/>
              <a:ext cx="828771" cy="530413"/>
            </a:xfrm>
            <a:prstGeom prst="downArrow">
              <a:avLst>
                <a:gd name="adj1" fmla="val 50000"/>
                <a:gd name="adj2" fmla="val 50000"/>
              </a:avLst>
            </a:prstGeom>
            <a:solidFill>
              <a:srgbClr val="F6D4CC"/>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1326034" y="4376736"/>
              <a:ext cx="3978104" cy="99452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txBox="1"/>
            <p:nvPr/>
          </p:nvSpPr>
          <p:spPr>
            <a:xfrm>
              <a:off x="1326034" y="4376736"/>
              <a:ext cx="3978104" cy="994526"/>
            </a:xfrm>
            <a:prstGeom prst="rect">
              <a:avLst/>
            </a:prstGeom>
            <a:noFill/>
            <a:ln>
              <a:noFill/>
            </a:ln>
          </p:spPr>
          <p:txBody>
            <a:bodyPr spcFirstLastPara="1" wrap="square" lIns="142225" tIns="142225" rIns="142225" bIns="142225" anchor="ctr" anchorCtr="0">
              <a:noAutofit/>
            </a:bodyPr>
            <a:lstStyle/>
            <a:p>
              <a:pPr marL="0" marR="0" lvl="0" indent="0" algn="ctr" rtl="0">
                <a:lnSpc>
                  <a:spcPct val="90000"/>
                </a:lnSpc>
                <a:spcBef>
                  <a:spcPts val="0"/>
                </a:spcBef>
                <a:spcAft>
                  <a:spcPts val="0"/>
                </a:spcAft>
                <a:buClr>
                  <a:srgbClr val="FF0000"/>
                </a:buClr>
                <a:buSzPts val="2000"/>
                <a:buFont typeface="Arial"/>
                <a:buNone/>
              </a:pPr>
              <a:r>
                <a:rPr lang="pt-BR" sz="2000" b="1" i="0" u="none" strike="noStrike" cap="none">
                  <a:solidFill>
                    <a:srgbClr val="FF0000"/>
                  </a:solidFill>
                  <a:latin typeface="Arial"/>
                  <a:ea typeface="Arial"/>
                  <a:cs typeface="Arial"/>
                  <a:sym typeface="Arial"/>
                </a:rPr>
                <a:t>Diagrama de Sequência</a:t>
              </a:r>
              <a:r>
                <a:rPr lang="pt-BR" sz="2000" b="1" i="0" u="none" strike="noStrike" cap="none">
                  <a:solidFill>
                    <a:schemeClr val="dk1"/>
                  </a:solidFill>
                  <a:latin typeface="Arial"/>
                  <a:ea typeface="Arial"/>
                  <a:cs typeface="Arial"/>
                  <a:sym typeface="Arial"/>
                </a:rPr>
                <a:t> + </a:t>
              </a:r>
              <a:r>
                <a:rPr lang="pt-BR" sz="2000" b="1" i="0" u="none" strike="noStrike" cap="none">
                  <a:solidFill>
                    <a:srgbClr val="002060"/>
                  </a:solidFill>
                  <a:latin typeface="Arial"/>
                  <a:ea typeface="Arial"/>
                  <a:cs typeface="Arial"/>
                  <a:sym typeface="Arial"/>
                </a:rPr>
                <a:t>Diagrama de Classe de Projetos</a:t>
              </a:r>
              <a:endParaRPr/>
            </a:p>
          </p:txBody>
        </p:sp>
        <p:sp>
          <p:nvSpPr>
            <p:cNvPr id="110" name="Google Shape;110;p3"/>
            <p:cNvSpPr/>
            <p:nvPr/>
          </p:nvSpPr>
          <p:spPr>
            <a:xfrm>
              <a:off x="2725001" y="1915616"/>
              <a:ext cx="1491789" cy="1491789"/>
            </a:xfrm>
            <a:prstGeom prst="ellipse">
              <a:avLst/>
            </a:prstGeom>
            <a:solidFill>
              <a:srgbClr val="E97131"/>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txBox="1"/>
            <p:nvPr/>
          </p:nvSpPr>
          <p:spPr>
            <a:xfrm>
              <a:off x="2943468" y="2134083"/>
              <a:ext cx="1054855" cy="1054855"/>
            </a:xfrm>
            <a:prstGeom prst="rect">
              <a:avLst/>
            </a:prstGeom>
            <a:noFill/>
            <a:ln>
              <a:noFill/>
            </a:ln>
          </p:spPr>
          <p:txBody>
            <a:bodyPr spcFirstLastPara="1" wrap="square" lIns="20300" tIns="20300" rIns="20300" bIns="20300" anchor="ctr" anchorCtr="0">
              <a:noAutofit/>
            </a:bodyPr>
            <a:lstStyle/>
            <a:p>
              <a:pPr marL="0" marR="0" lvl="0" indent="0" algn="ctr" rtl="0">
                <a:lnSpc>
                  <a:spcPct val="90000"/>
                </a:lnSpc>
                <a:spcBef>
                  <a:spcPts val="0"/>
                </a:spcBef>
                <a:spcAft>
                  <a:spcPts val="0"/>
                </a:spcAft>
                <a:buClr>
                  <a:schemeClr val="lt1"/>
                </a:buClr>
                <a:buSzPts val="1600"/>
                <a:buFont typeface="Arial"/>
                <a:buNone/>
              </a:pPr>
              <a:r>
                <a:rPr lang="pt-BR" sz="1600" b="0" i="0" u="none" strike="noStrike" cap="none">
                  <a:solidFill>
                    <a:schemeClr val="lt1"/>
                  </a:solidFill>
                  <a:latin typeface="Arial"/>
                  <a:ea typeface="Arial"/>
                  <a:cs typeface="Arial"/>
                  <a:sym typeface="Arial"/>
                </a:rPr>
                <a:t>Diagrama de Robustez</a:t>
              </a:r>
              <a:endParaRPr/>
            </a:p>
          </p:txBody>
        </p:sp>
        <p:sp>
          <p:nvSpPr>
            <p:cNvPr id="112" name="Google Shape;112;p3"/>
            <p:cNvSpPr/>
            <p:nvPr/>
          </p:nvSpPr>
          <p:spPr>
            <a:xfrm>
              <a:off x="1657543" y="796442"/>
              <a:ext cx="1491789" cy="1491789"/>
            </a:xfrm>
            <a:prstGeom prst="ellipse">
              <a:avLst/>
            </a:prstGeom>
            <a:solidFill>
              <a:srgbClr val="176B22"/>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txBox="1"/>
            <p:nvPr/>
          </p:nvSpPr>
          <p:spPr>
            <a:xfrm>
              <a:off x="1876010" y="1014909"/>
              <a:ext cx="1054855" cy="1054855"/>
            </a:xfrm>
            <a:prstGeom prst="rect">
              <a:avLst/>
            </a:prstGeom>
            <a:noFill/>
            <a:ln>
              <a:noFill/>
            </a:ln>
          </p:spPr>
          <p:txBody>
            <a:bodyPr spcFirstLastPara="1" wrap="square" lIns="20300" tIns="20300" rIns="20300" bIns="20300" anchor="ctr" anchorCtr="0">
              <a:noAutofit/>
            </a:bodyPr>
            <a:lstStyle/>
            <a:p>
              <a:pPr marL="0" marR="0" lvl="0" indent="0" algn="ctr" rtl="0">
                <a:lnSpc>
                  <a:spcPct val="90000"/>
                </a:lnSpc>
                <a:spcBef>
                  <a:spcPts val="0"/>
                </a:spcBef>
                <a:spcAft>
                  <a:spcPts val="0"/>
                </a:spcAft>
                <a:buClr>
                  <a:schemeClr val="lt1"/>
                </a:buClr>
                <a:buSzPts val="1600"/>
                <a:buFont typeface="Arial"/>
                <a:buNone/>
              </a:pPr>
              <a:r>
                <a:rPr lang="pt-BR" sz="1600" b="0" i="0" u="none" strike="noStrike" cap="none">
                  <a:solidFill>
                    <a:schemeClr val="lt1"/>
                  </a:solidFill>
                  <a:latin typeface="Arial"/>
                  <a:ea typeface="Arial"/>
                  <a:cs typeface="Arial"/>
                  <a:sym typeface="Arial"/>
                </a:rPr>
                <a:t>Diagrama de Caso de Uso</a:t>
              </a:r>
              <a:endParaRPr/>
            </a:p>
          </p:txBody>
        </p:sp>
        <p:sp>
          <p:nvSpPr>
            <p:cNvPr id="114" name="Google Shape;114;p3"/>
            <p:cNvSpPr/>
            <p:nvPr/>
          </p:nvSpPr>
          <p:spPr>
            <a:xfrm>
              <a:off x="3182483" y="435761"/>
              <a:ext cx="1491789" cy="1491789"/>
            </a:xfrm>
            <a:prstGeom prst="ellipse">
              <a:avLst/>
            </a:prstGeom>
            <a:solidFill>
              <a:srgbClr val="0C9ED5"/>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txBox="1"/>
            <p:nvPr/>
          </p:nvSpPr>
          <p:spPr>
            <a:xfrm>
              <a:off x="3400950" y="654228"/>
              <a:ext cx="1054855" cy="1054855"/>
            </a:xfrm>
            <a:prstGeom prst="rect">
              <a:avLst/>
            </a:prstGeom>
            <a:noFill/>
            <a:ln>
              <a:noFill/>
            </a:ln>
          </p:spPr>
          <p:txBody>
            <a:bodyPr spcFirstLastPara="1" wrap="square" lIns="20300" tIns="20300" rIns="20300" bIns="20300" anchor="ctr" anchorCtr="0">
              <a:noAutofit/>
            </a:bodyPr>
            <a:lstStyle/>
            <a:p>
              <a:pPr marL="0" marR="0" lvl="0" indent="0" algn="ctr" rtl="0">
                <a:lnSpc>
                  <a:spcPct val="90000"/>
                </a:lnSpc>
                <a:spcBef>
                  <a:spcPts val="0"/>
                </a:spcBef>
                <a:spcAft>
                  <a:spcPts val="0"/>
                </a:spcAft>
                <a:buClr>
                  <a:schemeClr val="lt1"/>
                </a:buClr>
                <a:buSzPts val="1600"/>
                <a:buFont typeface="Arial"/>
                <a:buNone/>
              </a:pPr>
              <a:r>
                <a:rPr lang="pt-BR" sz="1600" b="0" i="0" u="none" strike="noStrike" cap="none">
                  <a:solidFill>
                    <a:schemeClr val="lt1"/>
                  </a:solidFill>
                  <a:latin typeface="Arial"/>
                  <a:ea typeface="Arial"/>
                  <a:cs typeface="Arial"/>
                  <a:sym typeface="Arial"/>
                </a:rPr>
                <a:t>Entrevistas</a:t>
              </a:r>
              <a:endParaRPr/>
            </a:p>
          </p:txBody>
        </p:sp>
        <p:sp>
          <p:nvSpPr>
            <p:cNvPr id="116" name="Google Shape;116;p3"/>
            <p:cNvSpPr/>
            <p:nvPr/>
          </p:nvSpPr>
          <p:spPr>
            <a:xfrm>
              <a:off x="994526" y="133425"/>
              <a:ext cx="4641121" cy="3712897"/>
            </a:xfrm>
            <a:custGeom>
              <a:avLst/>
              <a:gdLst/>
              <a:ahLst/>
              <a:cxnLst/>
              <a:rect l="l" t="t" r="r" b="b"/>
              <a:pathLst>
                <a:path w="120000" h="120000" extrusionOk="0">
                  <a:moveTo>
                    <a:pt x="584" y="34175"/>
                  </a:moveTo>
                  <a:lnTo>
                    <a:pt x="584" y="34175"/>
                  </a:lnTo>
                  <a:cubicBezTo>
                    <a:pt x="-2679" y="22567"/>
                    <a:pt x="7879" y="11072"/>
                    <a:pt x="27615" y="4745"/>
                  </a:cubicBezTo>
                  <a:cubicBezTo>
                    <a:pt x="47351" y="-1582"/>
                    <a:pt x="72649" y="-1582"/>
                    <a:pt x="92385" y="4745"/>
                  </a:cubicBezTo>
                  <a:cubicBezTo>
                    <a:pt x="112121" y="11072"/>
                    <a:pt x="122679" y="22567"/>
                    <a:pt x="119416" y="34175"/>
                  </a:cubicBezTo>
                  <a:lnTo>
                    <a:pt x="74854" y="113544"/>
                  </a:lnTo>
                  <a:cubicBezTo>
                    <a:pt x="73813" y="117246"/>
                    <a:pt x="67478" y="120000"/>
                    <a:pt x="60000" y="120000"/>
                  </a:cubicBezTo>
                  <a:cubicBezTo>
                    <a:pt x="52522" y="120000"/>
                    <a:pt x="46187" y="117246"/>
                    <a:pt x="45146" y="113544"/>
                  </a:cubicBezTo>
                  <a:close/>
                  <a:moveTo>
                    <a:pt x="4800" y="30000"/>
                  </a:moveTo>
                  <a:lnTo>
                    <a:pt x="4800" y="30000"/>
                  </a:lnTo>
                  <a:cubicBezTo>
                    <a:pt x="4800" y="43255"/>
                    <a:pt x="29514" y="54000"/>
                    <a:pt x="60000" y="54000"/>
                  </a:cubicBezTo>
                  <a:cubicBezTo>
                    <a:pt x="90486" y="54000"/>
                    <a:pt x="115200" y="43255"/>
                    <a:pt x="115200" y="30000"/>
                  </a:cubicBezTo>
                  <a:cubicBezTo>
                    <a:pt x="115200" y="16745"/>
                    <a:pt x="90486" y="6000"/>
                    <a:pt x="60000" y="6000"/>
                  </a:cubicBezTo>
                  <a:cubicBezTo>
                    <a:pt x="29514" y="6000"/>
                    <a:pt x="4800" y="16745"/>
                    <a:pt x="4800" y="30000"/>
                  </a:cubicBezTo>
                  <a:close/>
                </a:path>
              </a:pathLst>
            </a:custGeom>
            <a:solidFill>
              <a:schemeClr val="lt1">
                <a:alpha val="40000"/>
              </a:schemeClr>
            </a:solidFill>
            <a:ln w="12700" cap="flat" cmpd="sng">
              <a:solidFill>
                <a:srgbClr val="12608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7"/>
        <p:cNvGrpSpPr/>
        <p:nvPr/>
      </p:nvGrpSpPr>
      <p:grpSpPr>
        <a:xfrm>
          <a:off x="0" y="0"/>
          <a:ext cx="0" cy="0"/>
          <a:chOff x="0" y="0"/>
          <a:chExt cx="0" cy="0"/>
        </a:xfrm>
      </p:grpSpPr>
      <p:sp>
        <p:nvSpPr>
          <p:cNvPr id="378" name="Google Shape;378;p27"/>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79" name="Google Shape;379;p27"/>
          <p:cNvSpPr txBox="1">
            <a:spLocks noGrp="1"/>
          </p:cNvSpPr>
          <p:nvPr>
            <p:ph type="title"/>
          </p:nvPr>
        </p:nvSpPr>
        <p:spPr>
          <a:xfrm>
            <a:off x="640079" y="325369"/>
            <a:ext cx="4670097" cy="195684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5400"/>
              <a:buFont typeface="Play"/>
              <a:buNone/>
            </a:pPr>
            <a:r>
              <a:rPr lang="pt-BR" sz="5400" b="1" dirty="0">
                <a:latin typeface="+mj-lt"/>
              </a:rPr>
              <a:t>Acoplamento</a:t>
            </a:r>
            <a:endParaRPr dirty="0">
              <a:latin typeface="+mj-lt"/>
            </a:endParaRPr>
          </a:p>
        </p:txBody>
      </p:sp>
      <p:sp>
        <p:nvSpPr>
          <p:cNvPr id="380" name="Google Shape;380;p27"/>
          <p:cNvSpPr/>
          <p:nvPr/>
        </p:nvSpPr>
        <p:spPr>
          <a:xfrm>
            <a:off x="640080" y="2586994"/>
            <a:ext cx="3474720" cy="18288"/>
          </a:xfrm>
          <a:custGeom>
            <a:avLst/>
            <a:gdLst/>
            <a:ahLst/>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1" name="Google Shape;381;p27"/>
          <p:cNvSpPr txBox="1">
            <a:spLocks noGrp="1"/>
          </p:cNvSpPr>
          <p:nvPr>
            <p:ph type="body" idx="1"/>
          </p:nvPr>
        </p:nvSpPr>
        <p:spPr>
          <a:xfrm>
            <a:off x="640080" y="2872899"/>
            <a:ext cx="4243589" cy="332066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700"/>
              <a:buFont typeface="Noto Sans Symbols"/>
              <a:buChar char="❑"/>
            </a:pPr>
            <a:r>
              <a:rPr lang="pt-BR" sz="1700">
                <a:latin typeface="Arial"/>
                <a:ea typeface="Arial"/>
                <a:cs typeface="Arial"/>
                <a:sym typeface="Arial"/>
              </a:rPr>
              <a:t> Acoplamento é uma medida “</a:t>
            </a:r>
            <a:r>
              <a:rPr lang="pt-BR" sz="1700" b="1">
                <a:latin typeface="Arial"/>
                <a:ea typeface="Arial"/>
                <a:cs typeface="Arial"/>
                <a:sym typeface="Arial"/>
              </a:rPr>
              <a:t>inter</a:t>
            </a:r>
            <a:r>
              <a:rPr lang="pt-BR" sz="1700">
                <a:latin typeface="Arial"/>
                <a:ea typeface="Arial"/>
                <a:cs typeface="Arial"/>
                <a:sym typeface="Arial"/>
              </a:rPr>
              <a:t>” componentes.</a:t>
            </a:r>
            <a:endParaRPr/>
          </a:p>
          <a:p>
            <a:pPr marL="457200" lvl="0" indent="-234950" algn="l" rtl="0">
              <a:lnSpc>
                <a:spcPct val="90000"/>
              </a:lnSpc>
              <a:spcBef>
                <a:spcPts val="1000"/>
              </a:spcBef>
              <a:spcAft>
                <a:spcPts val="0"/>
              </a:spcAft>
              <a:buClr>
                <a:schemeClr val="dk1"/>
              </a:buClr>
              <a:buSzPts val="1700"/>
              <a:buFont typeface="Noto Sans Symbols"/>
              <a:buNone/>
            </a:pPr>
            <a:endParaRPr sz="1700">
              <a:latin typeface="Arial"/>
              <a:ea typeface="Arial"/>
              <a:cs typeface="Arial"/>
              <a:sym typeface="Arial"/>
            </a:endParaRPr>
          </a:p>
          <a:p>
            <a:pPr marL="228600" lvl="0" indent="-228600" algn="l" rtl="0">
              <a:lnSpc>
                <a:spcPct val="90000"/>
              </a:lnSpc>
              <a:spcBef>
                <a:spcPts val="1000"/>
              </a:spcBef>
              <a:spcAft>
                <a:spcPts val="0"/>
              </a:spcAft>
              <a:buClr>
                <a:schemeClr val="dk1"/>
              </a:buClr>
              <a:buSzPts val="1700"/>
              <a:buFont typeface="Noto Sans Symbols"/>
              <a:buChar char="❑"/>
            </a:pPr>
            <a:r>
              <a:rPr lang="pt-BR" sz="1700">
                <a:latin typeface="Arial"/>
                <a:ea typeface="Arial"/>
                <a:cs typeface="Arial"/>
                <a:sym typeface="Arial"/>
              </a:rPr>
              <a:t> Os dois espectros dessa medida: são alto acoplamento e baixo acoplamento. </a:t>
            </a:r>
            <a:endParaRPr/>
          </a:p>
          <a:p>
            <a:pPr marL="228600" lvl="0" indent="-120650" algn="l" rtl="0">
              <a:lnSpc>
                <a:spcPct val="90000"/>
              </a:lnSpc>
              <a:spcBef>
                <a:spcPts val="1000"/>
              </a:spcBef>
              <a:spcAft>
                <a:spcPts val="0"/>
              </a:spcAft>
              <a:buClr>
                <a:schemeClr val="dk1"/>
              </a:buClr>
              <a:buSzPts val="1700"/>
              <a:buFont typeface="Noto Sans Symbols"/>
              <a:buNone/>
            </a:pPr>
            <a:endParaRPr sz="1700">
              <a:latin typeface="Arial"/>
              <a:ea typeface="Arial"/>
              <a:cs typeface="Arial"/>
              <a:sym typeface="Arial"/>
            </a:endParaRPr>
          </a:p>
          <a:p>
            <a:pPr marL="228600" lvl="0" indent="-228600" algn="l" rtl="0">
              <a:lnSpc>
                <a:spcPct val="90000"/>
              </a:lnSpc>
              <a:spcBef>
                <a:spcPts val="1000"/>
              </a:spcBef>
              <a:spcAft>
                <a:spcPts val="0"/>
              </a:spcAft>
              <a:buClr>
                <a:schemeClr val="dk1"/>
              </a:buClr>
              <a:buSzPts val="1700"/>
              <a:buFont typeface="Noto Sans Symbols"/>
              <a:buChar char="❑"/>
            </a:pPr>
            <a:r>
              <a:rPr lang="pt-BR" sz="1700">
                <a:latin typeface="Arial"/>
                <a:ea typeface="Arial"/>
                <a:cs typeface="Arial"/>
                <a:sym typeface="Arial"/>
              </a:rPr>
              <a:t> Componentes que têm baixo ou fraco acoplamento são considerados mais independentes um do outro. O inverso vale para alto ou forte acoplamento.</a:t>
            </a:r>
            <a:endParaRPr/>
          </a:p>
          <a:p>
            <a:pPr marL="114300" lvl="0" indent="0" algn="l" rtl="0">
              <a:lnSpc>
                <a:spcPct val="90000"/>
              </a:lnSpc>
              <a:spcBef>
                <a:spcPts val="1000"/>
              </a:spcBef>
              <a:spcAft>
                <a:spcPts val="0"/>
              </a:spcAft>
              <a:buClr>
                <a:schemeClr val="dk1"/>
              </a:buClr>
              <a:buSzPts val="1700"/>
              <a:buNone/>
            </a:pPr>
            <a:endParaRPr sz="1700"/>
          </a:p>
        </p:txBody>
      </p:sp>
      <p:pic>
        <p:nvPicPr>
          <p:cNvPr id="382" name="Google Shape;382;p27" descr="Uma alavanca de mão"/>
          <p:cNvPicPr preferRelativeResize="0"/>
          <p:nvPr/>
        </p:nvPicPr>
        <p:blipFill rotWithShape="1">
          <a:blip r:embed="rId3">
            <a:alphaModFix/>
          </a:blip>
          <a:srcRect l="7546" r="25250" b="2"/>
          <a:stretch/>
        </p:blipFill>
        <p:spPr>
          <a:xfrm>
            <a:off x="5311702" y="10"/>
            <a:ext cx="6878775" cy="6857990"/>
          </a:xfrm>
          <a:custGeom>
            <a:avLst/>
            <a:gdLst/>
            <a:ahLst/>
            <a:cxnLst/>
            <a:rect l="l" t="t" r="r" b="b"/>
            <a:pathLst>
              <a:path w="6878775" h="6858000" extrusionOk="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6"/>
        <p:cNvGrpSpPr/>
        <p:nvPr/>
      </p:nvGrpSpPr>
      <p:grpSpPr>
        <a:xfrm>
          <a:off x="0" y="0"/>
          <a:ext cx="0" cy="0"/>
          <a:chOff x="0" y="0"/>
          <a:chExt cx="0" cy="0"/>
        </a:xfrm>
      </p:grpSpPr>
      <p:sp>
        <p:nvSpPr>
          <p:cNvPr id="387" name="Google Shape;387;p2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8" name="Google Shape;388;p28"/>
          <p:cNvSpPr/>
          <p:nvPr/>
        </p:nvSpPr>
        <p:spPr>
          <a:xfrm>
            <a:off x="0" y="0"/>
            <a:ext cx="11416414" cy="6858000"/>
          </a:xfrm>
          <a:prstGeom prst="rect">
            <a:avLst/>
          </a:prstGeom>
          <a:solidFill>
            <a:schemeClr val="lt1"/>
          </a:solidFill>
          <a:ln>
            <a:noFill/>
          </a:ln>
          <a:effectLst>
            <a:outerShdw blurRad="889000" dist="406400" dir="21540000" sx="90000" sy="90000" algn="t"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89" name="Google Shape;389;p28" descr="Pessoa com a mão na cintura&#10;&#10;Descrição gerada automaticamente com confiança baixa"/>
          <p:cNvPicPr preferRelativeResize="0"/>
          <p:nvPr/>
        </p:nvPicPr>
        <p:blipFill rotWithShape="1">
          <a:blip r:embed="rId3">
            <a:alphaModFix/>
          </a:blip>
          <a:srcRect l="14753" r="18580"/>
          <a:stretch/>
        </p:blipFill>
        <p:spPr>
          <a:xfrm>
            <a:off x="-1" y="-2"/>
            <a:ext cx="6096001" cy="6858002"/>
          </a:xfrm>
          <a:prstGeom prst="rect">
            <a:avLst/>
          </a:prstGeom>
          <a:noFill/>
          <a:ln>
            <a:noFill/>
          </a:ln>
        </p:spPr>
      </p:pic>
      <p:sp>
        <p:nvSpPr>
          <p:cNvPr id="390" name="Google Shape;390;p28"/>
          <p:cNvSpPr txBox="1">
            <a:spLocks noGrp="1"/>
          </p:cNvSpPr>
          <p:nvPr>
            <p:ph type="body" idx="1"/>
          </p:nvPr>
        </p:nvSpPr>
        <p:spPr>
          <a:xfrm>
            <a:off x="6677951" y="971229"/>
            <a:ext cx="4156512" cy="3769835"/>
          </a:xfrm>
          <a:prstGeom prst="rect">
            <a:avLst/>
          </a:prstGeom>
          <a:noFill/>
          <a:ln>
            <a:noFill/>
          </a:ln>
        </p:spPr>
        <p:txBody>
          <a:bodyPr spcFirstLastPara="1" wrap="square" lIns="91425" tIns="45700" rIns="91425" bIns="45700" anchor="ctr"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pt-BR" sz="2200">
                <a:latin typeface="Arial"/>
                <a:ea typeface="Arial"/>
                <a:cs typeface="Arial"/>
                <a:sym typeface="Arial"/>
              </a:rPr>
              <a:t>Uma classe com alto acoplamento depende de muitas outras classes. Isto não é desejável, pois:</a:t>
            </a:r>
            <a:endParaRPr/>
          </a:p>
          <a:p>
            <a:pPr marL="685800" lvl="1" indent="-99377" algn="l" rtl="0">
              <a:lnSpc>
                <a:spcPct val="90000"/>
              </a:lnSpc>
              <a:spcBef>
                <a:spcPts val="500"/>
              </a:spcBef>
              <a:spcAft>
                <a:spcPts val="0"/>
              </a:spcAft>
              <a:buClr>
                <a:schemeClr val="dk1"/>
              </a:buClr>
              <a:buSzPct val="100000"/>
              <a:buNone/>
            </a:pPr>
            <a:endParaRPr sz="2200">
              <a:latin typeface="Arial"/>
              <a:ea typeface="Arial"/>
              <a:cs typeface="Arial"/>
              <a:sym typeface="Arial"/>
            </a:endParaRPr>
          </a:p>
          <a:p>
            <a:pPr marL="685800" lvl="1" indent="-228600" algn="l" rtl="0">
              <a:lnSpc>
                <a:spcPct val="90000"/>
              </a:lnSpc>
              <a:spcBef>
                <a:spcPts val="500"/>
              </a:spcBef>
              <a:spcAft>
                <a:spcPts val="0"/>
              </a:spcAft>
              <a:buClr>
                <a:schemeClr val="dk1"/>
              </a:buClr>
              <a:buSzPct val="100000"/>
              <a:buFont typeface="Noto Sans Symbols"/>
              <a:buChar char="❑"/>
            </a:pPr>
            <a:r>
              <a:rPr lang="pt-BR" sz="2200">
                <a:latin typeface="Arial"/>
                <a:ea typeface="Arial"/>
                <a:cs typeface="Arial"/>
                <a:sym typeface="Arial"/>
              </a:rPr>
              <a:t> Mudanças em uma classe implicam mudanças em outras;</a:t>
            </a:r>
            <a:endParaRPr/>
          </a:p>
          <a:p>
            <a:pPr marL="457200" lvl="1" indent="0" algn="l" rtl="0">
              <a:lnSpc>
                <a:spcPct val="90000"/>
              </a:lnSpc>
              <a:spcBef>
                <a:spcPts val="500"/>
              </a:spcBef>
              <a:spcAft>
                <a:spcPts val="0"/>
              </a:spcAft>
              <a:buClr>
                <a:schemeClr val="dk1"/>
              </a:buClr>
              <a:buSzPct val="100000"/>
              <a:buNone/>
            </a:pPr>
            <a:endParaRPr sz="2200">
              <a:latin typeface="Arial"/>
              <a:ea typeface="Arial"/>
              <a:cs typeface="Arial"/>
              <a:sym typeface="Arial"/>
            </a:endParaRPr>
          </a:p>
          <a:p>
            <a:pPr marL="685800" lvl="1" indent="-228600" algn="l" rtl="0">
              <a:lnSpc>
                <a:spcPct val="90000"/>
              </a:lnSpc>
              <a:spcBef>
                <a:spcPts val="500"/>
              </a:spcBef>
              <a:spcAft>
                <a:spcPts val="0"/>
              </a:spcAft>
              <a:buClr>
                <a:schemeClr val="dk1"/>
              </a:buClr>
              <a:buSzPct val="100000"/>
              <a:buFont typeface="Noto Sans Symbols"/>
              <a:buChar char="❑"/>
            </a:pPr>
            <a:r>
              <a:rPr lang="pt-BR" sz="2200">
                <a:latin typeface="Arial"/>
                <a:ea typeface="Arial"/>
                <a:cs typeface="Arial"/>
                <a:sym typeface="Arial"/>
              </a:rPr>
              <a:t> Difíceis de se entender isoladamente;</a:t>
            </a:r>
            <a:endParaRPr/>
          </a:p>
          <a:p>
            <a:pPr marL="685800" lvl="1" indent="-99377" algn="l" rtl="0">
              <a:lnSpc>
                <a:spcPct val="90000"/>
              </a:lnSpc>
              <a:spcBef>
                <a:spcPts val="500"/>
              </a:spcBef>
              <a:spcAft>
                <a:spcPts val="0"/>
              </a:spcAft>
              <a:buClr>
                <a:schemeClr val="dk1"/>
              </a:buClr>
              <a:buSzPct val="100000"/>
              <a:buFont typeface="Noto Sans Symbols"/>
              <a:buNone/>
            </a:pPr>
            <a:endParaRPr sz="2200">
              <a:latin typeface="Arial"/>
              <a:ea typeface="Arial"/>
              <a:cs typeface="Arial"/>
              <a:sym typeface="Arial"/>
            </a:endParaRPr>
          </a:p>
          <a:p>
            <a:pPr marL="685800" lvl="1" indent="-228600" algn="l" rtl="0">
              <a:lnSpc>
                <a:spcPct val="90000"/>
              </a:lnSpc>
              <a:spcBef>
                <a:spcPts val="500"/>
              </a:spcBef>
              <a:spcAft>
                <a:spcPts val="0"/>
              </a:spcAft>
              <a:buClr>
                <a:schemeClr val="dk1"/>
              </a:buClr>
              <a:buSzPct val="100000"/>
              <a:buFont typeface="Noto Sans Symbols"/>
              <a:buChar char="❑"/>
            </a:pPr>
            <a:r>
              <a:rPr lang="pt-BR" sz="2200">
                <a:latin typeface="Arial"/>
                <a:ea typeface="Arial"/>
                <a:cs typeface="Arial"/>
                <a:sym typeface="Arial"/>
              </a:rPr>
              <a:t> Mais difíceis de serem reutilizadas, pois, requerem a presença das classes a que estão acopladas.</a:t>
            </a:r>
            <a:endParaRPr/>
          </a:p>
          <a:p>
            <a:pPr marL="228600" lvl="0" indent="-117030" algn="l" rtl="0">
              <a:lnSpc>
                <a:spcPct val="90000"/>
              </a:lnSpc>
              <a:spcBef>
                <a:spcPts val="1000"/>
              </a:spcBef>
              <a:spcAft>
                <a:spcPts val="0"/>
              </a:spcAft>
              <a:buClr>
                <a:schemeClr val="dk1"/>
              </a:buClr>
              <a:buSzPct val="100000"/>
              <a:buNone/>
            </a:pPr>
            <a:endParaRPr sz="19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4"/>
        <p:cNvGrpSpPr/>
        <p:nvPr/>
      </p:nvGrpSpPr>
      <p:grpSpPr>
        <a:xfrm>
          <a:off x="0" y="0"/>
          <a:ext cx="0" cy="0"/>
          <a:chOff x="0" y="0"/>
          <a:chExt cx="0" cy="0"/>
        </a:xfrm>
      </p:grpSpPr>
      <p:sp>
        <p:nvSpPr>
          <p:cNvPr id="395" name="Google Shape;395;p29"/>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6" name="Google Shape;396;p29"/>
          <p:cNvSpPr txBox="1">
            <a:spLocks noGrp="1"/>
          </p:cNvSpPr>
          <p:nvPr>
            <p:ph type="body" idx="1"/>
          </p:nvPr>
        </p:nvSpPr>
        <p:spPr>
          <a:xfrm>
            <a:off x="602363" y="812552"/>
            <a:ext cx="4783697" cy="3433583"/>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dk1"/>
              </a:buClr>
              <a:buSzPts val="1900"/>
              <a:buFont typeface="Noto Sans Symbols"/>
              <a:buChar char="❑"/>
            </a:pPr>
            <a:r>
              <a:rPr lang="pt-BR" sz="1900">
                <a:latin typeface="Arial"/>
                <a:ea typeface="Arial"/>
                <a:cs typeface="Arial"/>
                <a:sym typeface="Arial"/>
              </a:rPr>
              <a:t> Se um objeto guarda uma referência para outro, ele conhece a identidade do outro e, portanto, está acoplado a ele.</a:t>
            </a:r>
            <a:endParaRPr/>
          </a:p>
          <a:p>
            <a:pPr marL="1143000" lvl="2" indent="-107950" algn="l" rtl="0">
              <a:lnSpc>
                <a:spcPct val="90000"/>
              </a:lnSpc>
              <a:spcBef>
                <a:spcPts val="500"/>
              </a:spcBef>
              <a:spcAft>
                <a:spcPts val="0"/>
              </a:spcAft>
              <a:buClr>
                <a:schemeClr val="dk1"/>
              </a:buClr>
              <a:buSzPts val="1900"/>
              <a:buFont typeface="Noto Sans Symbols"/>
              <a:buNone/>
            </a:pPr>
            <a:endParaRPr sz="1900">
              <a:latin typeface="Arial"/>
              <a:ea typeface="Arial"/>
              <a:cs typeface="Arial"/>
              <a:sym typeface="Arial"/>
            </a:endParaRPr>
          </a:p>
          <a:p>
            <a:pPr marL="1143000" lvl="2" indent="-228600" algn="l" rtl="0">
              <a:lnSpc>
                <a:spcPct val="90000"/>
              </a:lnSpc>
              <a:spcBef>
                <a:spcPts val="500"/>
              </a:spcBef>
              <a:spcAft>
                <a:spcPts val="0"/>
              </a:spcAft>
              <a:buClr>
                <a:schemeClr val="dk1"/>
              </a:buClr>
              <a:buSzPts val="1900"/>
              <a:buFont typeface="Noto Sans Symbols"/>
              <a:buChar char="❑"/>
            </a:pPr>
            <a:r>
              <a:rPr lang="pt-BR" sz="1900">
                <a:latin typeface="Arial"/>
                <a:ea typeface="Arial"/>
                <a:cs typeface="Arial"/>
                <a:sym typeface="Arial"/>
              </a:rPr>
              <a:t> Reduz-se esse acoplamento eliminando navegações bidirecionais no diagrama de classes e implementando associações de forma unidirecional (se isso for possível!).</a:t>
            </a:r>
            <a:endParaRPr/>
          </a:p>
          <a:p>
            <a:pPr marL="777240" lvl="2" indent="0" algn="l" rtl="0">
              <a:lnSpc>
                <a:spcPct val="90000"/>
              </a:lnSpc>
              <a:spcBef>
                <a:spcPts val="500"/>
              </a:spcBef>
              <a:spcAft>
                <a:spcPts val="0"/>
              </a:spcAft>
              <a:buClr>
                <a:schemeClr val="dk1"/>
              </a:buClr>
              <a:buSzPts val="1900"/>
              <a:buNone/>
            </a:pPr>
            <a:endParaRPr sz="1900"/>
          </a:p>
          <a:p>
            <a:pPr marL="1143000" lvl="2" indent="-107950" algn="l" rtl="0">
              <a:lnSpc>
                <a:spcPct val="90000"/>
              </a:lnSpc>
              <a:spcBef>
                <a:spcPts val="500"/>
              </a:spcBef>
              <a:spcAft>
                <a:spcPts val="0"/>
              </a:spcAft>
              <a:buClr>
                <a:schemeClr val="dk1"/>
              </a:buClr>
              <a:buSzPts val="1900"/>
              <a:buNone/>
            </a:pPr>
            <a:endParaRPr sz="1900"/>
          </a:p>
          <a:p>
            <a:pPr marL="1143000" lvl="2" indent="-107950" algn="l" rtl="0">
              <a:lnSpc>
                <a:spcPct val="90000"/>
              </a:lnSpc>
              <a:spcBef>
                <a:spcPts val="500"/>
              </a:spcBef>
              <a:spcAft>
                <a:spcPts val="0"/>
              </a:spcAft>
              <a:buClr>
                <a:schemeClr val="dk1"/>
              </a:buClr>
              <a:buSzPts val="1900"/>
              <a:buNone/>
            </a:pPr>
            <a:endParaRPr sz="1900"/>
          </a:p>
          <a:p>
            <a:pPr marL="777240" lvl="2" indent="0" algn="l" rtl="0">
              <a:lnSpc>
                <a:spcPct val="90000"/>
              </a:lnSpc>
              <a:spcBef>
                <a:spcPts val="500"/>
              </a:spcBef>
              <a:spcAft>
                <a:spcPts val="0"/>
              </a:spcAft>
              <a:buClr>
                <a:schemeClr val="dk1"/>
              </a:buClr>
              <a:buSzPts val="1900"/>
              <a:buNone/>
            </a:pPr>
            <a:endParaRPr sz="1900"/>
          </a:p>
          <a:p>
            <a:pPr marL="228600" lvl="0" indent="-107950" algn="l" rtl="0">
              <a:lnSpc>
                <a:spcPct val="90000"/>
              </a:lnSpc>
              <a:spcBef>
                <a:spcPts val="1000"/>
              </a:spcBef>
              <a:spcAft>
                <a:spcPts val="0"/>
              </a:spcAft>
              <a:buClr>
                <a:schemeClr val="dk1"/>
              </a:buClr>
              <a:buSzPts val="1900"/>
              <a:buNone/>
            </a:pPr>
            <a:endParaRPr sz="1900"/>
          </a:p>
        </p:txBody>
      </p:sp>
      <p:pic>
        <p:nvPicPr>
          <p:cNvPr id="397" name="Google Shape;397;p29"/>
          <p:cNvPicPr preferRelativeResize="0"/>
          <p:nvPr/>
        </p:nvPicPr>
        <p:blipFill rotWithShape="1">
          <a:blip r:embed="rId3">
            <a:alphaModFix/>
          </a:blip>
          <a:srcRect/>
          <a:stretch/>
        </p:blipFill>
        <p:spPr>
          <a:xfrm>
            <a:off x="5988424" y="1296758"/>
            <a:ext cx="5365375" cy="4064271"/>
          </a:xfrm>
          <a:prstGeom prst="rect">
            <a:avLst/>
          </a:prstGeom>
          <a:noFill/>
          <a:ln>
            <a:noFill/>
          </a:ln>
        </p:spPr>
      </p:pic>
      <p:sp>
        <p:nvSpPr>
          <p:cNvPr id="398" name="Google Shape;398;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pt-BR"/>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2"/>
        <p:cNvGrpSpPr/>
        <p:nvPr/>
      </p:nvGrpSpPr>
      <p:grpSpPr>
        <a:xfrm>
          <a:off x="0" y="0"/>
          <a:ext cx="0" cy="0"/>
          <a:chOff x="0" y="0"/>
          <a:chExt cx="0" cy="0"/>
        </a:xfrm>
      </p:grpSpPr>
      <p:sp>
        <p:nvSpPr>
          <p:cNvPr id="403" name="Google Shape;403;p3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04" name="Google Shape;404;p30"/>
          <p:cNvSpPr/>
          <p:nvPr/>
        </p:nvSpPr>
        <p:spPr>
          <a:xfrm>
            <a:off x="0" y="-1"/>
            <a:ext cx="11766176" cy="2061837"/>
          </a:xfrm>
          <a:custGeom>
            <a:avLst/>
            <a:gdLst/>
            <a:ahLst/>
            <a:cxnLst/>
            <a:rect l="l" t="t" r="r" b="b"/>
            <a:pathLst>
              <a:path w="10768629" h="1978172" extrusionOk="0">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05" name="Google Shape;405;p30"/>
          <p:cNvSpPr txBox="1">
            <a:spLocks noGrp="1"/>
          </p:cNvSpPr>
          <p:nvPr>
            <p:ph type="title"/>
          </p:nvPr>
        </p:nvSpPr>
        <p:spPr>
          <a:xfrm>
            <a:off x="1137034" y="609597"/>
            <a:ext cx="9392421" cy="133084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pt-BR" b="1" dirty="0">
                <a:latin typeface="+mj-lt"/>
              </a:rPr>
              <a:t>Exemplo</a:t>
            </a:r>
            <a:endParaRPr dirty="0">
              <a:latin typeface="+mj-lt"/>
            </a:endParaRPr>
          </a:p>
        </p:txBody>
      </p:sp>
      <p:sp>
        <p:nvSpPr>
          <p:cNvPr id="406" name="Google Shape;406;p30"/>
          <p:cNvSpPr txBox="1">
            <a:spLocks noGrp="1"/>
          </p:cNvSpPr>
          <p:nvPr>
            <p:ph type="body" idx="1"/>
          </p:nvPr>
        </p:nvSpPr>
        <p:spPr>
          <a:xfrm>
            <a:off x="1137034" y="2198362"/>
            <a:ext cx="4958966" cy="3917773"/>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Font typeface="Noto Sans Symbols"/>
              <a:buChar char="❑"/>
            </a:pPr>
            <a:r>
              <a:rPr lang="pt-BR" sz="2000">
                <a:latin typeface="Arial"/>
                <a:ea typeface="Arial"/>
                <a:cs typeface="Arial"/>
                <a:sym typeface="Arial"/>
              </a:rPr>
              <a:t> Suponha que um sistema possua objetos das classes FuncionarioA e FuncionarioB, ambas derivadas da classe abstrata Funcionario</a:t>
            </a:r>
            <a:endParaRPr sz="2000">
              <a:latin typeface="Arial"/>
              <a:ea typeface="Arial"/>
              <a:cs typeface="Arial"/>
              <a:sym typeface="Arial"/>
            </a:endParaRPr>
          </a:p>
          <a:p>
            <a:pPr marL="0" lvl="0" indent="0" algn="l" rtl="0">
              <a:lnSpc>
                <a:spcPct val="90000"/>
              </a:lnSpc>
              <a:spcBef>
                <a:spcPts val="1000"/>
              </a:spcBef>
              <a:spcAft>
                <a:spcPts val="0"/>
              </a:spcAft>
              <a:buClr>
                <a:schemeClr val="dk1"/>
              </a:buClr>
              <a:buSzPts val="2000"/>
              <a:buNone/>
            </a:pPr>
            <a:endParaRPr sz="2000">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Font typeface="Noto Sans Symbols"/>
              <a:buChar char="❑"/>
            </a:pPr>
            <a:r>
              <a:rPr lang="pt-BR" sz="2000">
                <a:latin typeface="Arial"/>
                <a:ea typeface="Arial"/>
                <a:cs typeface="Arial"/>
                <a:sym typeface="Arial"/>
              </a:rPr>
              <a:t> Apenas objetos da classe FuncionarioA estão envolvidos em certas funcionalidades do sistema, então temos algumas outras classes participantes dessas funcionalidades fazendo referências diretas ao tipo FuncionarioA</a:t>
            </a:r>
            <a:endParaRPr sz="2000">
              <a:latin typeface="Arial"/>
              <a:ea typeface="Arial"/>
              <a:cs typeface="Arial"/>
              <a:sym typeface="Arial"/>
            </a:endParaRPr>
          </a:p>
        </p:txBody>
      </p:sp>
      <p:pic>
        <p:nvPicPr>
          <p:cNvPr id="407" name="Google Shape;407;p30" descr="Interface gráfica do usuário, Aplicativo&#10;&#10;Descrição gerada automaticamente"/>
          <p:cNvPicPr preferRelativeResize="0"/>
          <p:nvPr/>
        </p:nvPicPr>
        <p:blipFill rotWithShape="1">
          <a:blip r:embed="rId3">
            <a:alphaModFix/>
          </a:blip>
          <a:srcRect/>
          <a:stretch/>
        </p:blipFill>
        <p:spPr>
          <a:xfrm>
            <a:off x="6719367" y="3302696"/>
            <a:ext cx="4788505" cy="1520350"/>
          </a:xfrm>
          <a:prstGeom prst="rect">
            <a:avLst/>
          </a:prstGeom>
          <a:noFill/>
          <a:ln>
            <a:noFill/>
          </a:ln>
        </p:spPr>
      </p:pic>
      <p:sp>
        <p:nvSpPr>
          <p:cNvPr id="408" name="Google Shape;408;p30"/>
          <p:cNvSpPr/>
          <p:nvPr/>
        </p:nvSpPr>
        <p:spPr>
          <a:xfrm rot="10800000">
            <a:off x="5381624" y="6209414"/>
            <a:ext cx="6810375" cy="648586"/>
          </a:xfrm>
          <a:custGeom>
            <a:avLst/>
            <a:gdLst/>
            <a:ahLst/>
            <a:cxnLst/>
            <a:rect l="l" t="t" r="r" b="b"/>
            <a:pathLst>
              <a:path w="10753706" h="1027260" extrusionOk="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09" name="Google Shape;409;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pt-BR" sz="1000"/>
              <a:t>33</a:t>
            </a:fld>
            <a:endParaRPr sz="10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3"/>
        <p:cNvGrpSpPr/>
        <p:nvPr/>
      </p:nvGrpSpPr>
      <p:grpSpPr>
        <a:xfrm>
          <a:off x="0" y="0"/>
          <a:ext cx="0" cy="0"/>
          <a:chOff x="0" y="0"/>
          <a:chExt cx="0" cy="0"/>
        </a:xfrm>
      </p:grpSpPr>
      <p:sp>
        <p:nvSpPr>
          <p:cNvPr id="414" name="Google Shape;414;p3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15" name="Google Shape;415;p31"/>
          <p:cNvSpPr/>
          <p:nvPr/>
        </p:nvSpPr>
        <p:spPr>
          <a:xfrm>
            <a:off x="0" y="-1"/>
            <a:ext cx="11766176" cy="2061837"/>
          </a:xfrm>
          <a:custGeom>
            <a:avLst/>
            <a:gdLst/>
            <a:ahLst/>
            <a:cxnLst/>
            <a:rect l="l" t="t" r="r" b="b"/>
            <a:pathLst>
              <a:path w="10768629" h="1978172" extrusionOk="0">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16" name="Google Shape;416;p31"/>
          <p:cNvSpPr txBox="1">
            <a:spLocks noGrp="1"/>
          </p:cNvSpPr>
          <p:nvPr>
            <p:ph type="body" idx="1"/>
          </p:nvPr>
        </p:nvSpPr>
        <p:spPr>
          <a:xfrm>
            <a:off x="1137034" y="2198362"/>
            <a:ext cx="4958966" cy="3917773"/>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chemeClr val="dk1"/>
              </a:buClr>
              <a:buSzPct val="100000"/>
              <a:buFont typeface="Noto Sans Symbols"/>
              <a:buChar char="❑"/>
            </a:pPr>
            <a:r>
              <a:rPr lang="pt-BR" sz="2000">
                <a:latin typeface="Arial"/>
                <a:ea typeface="Arial"/>
                <a:cs typeface="Arial"/>
                <a:sym typeface="Arial"/>
              </a:rPr>
              <a:t> Suponha agora que uma mudança nas leis trabalhistas torne necessário substituir a classe FuncionarioA, por FuncionarioB</a:t>
            </a:r>
            <a:endParaRPr sz="2000">
              <a:latin typeface="Arial"/>
              <a:ea typeface="Arial"/>
              <a:cs typeface="Arial"/>
              <a:sym typeface="Arial"/>
            </a:endParaRPr>
          </a:p>
          <a:p>
            <a:pPr marL="228600" lvl="0" indent="-111125" algn="l" rtl="0">
              <a:lnSpc>
                <a:spcPct val="90000"/>
              </a:lnSpc>
              <a:spcBef>
                <a:spcPts val="1000"/>
              </a:spcBef>
              <a:spcAft>
                <a:spcPts val="0"/>
              </a:spcAft>
              <a:buClr>
                <a:schemeClr val="dk1"/>
              </a:buClr>
              <a:buSzPct val="100000"/>
              <a:buFont typeface="Noto Sans Symbols"/>
              <a:buNone/>
            </a:pPr>
            <a:endParaRPr sz="2000">
              <a:latin typeface="Arial"/>
              <a:ea typeface="Arial"/>
              <a:cs typeface="Arial"/>
              <a:sym typeface="Arial"/>
            </a:endParaRPr>
          </a:p>
          <a:p>
            <a:pPr marL="228600" lvl="0" indent="-228600" algn="l" rtl="0">
              <a:lnSpc>
                <a:spcPct val="90000"/>
              </a:lnSpc>
              <a:spcBef>
                <a:spcPts val="1000"/>
              </a:spcBef>
              <a:spcAft>
                <a:spcPts val="0"/>
              </a:spcAft>
              <a:buClr>
                <a:schemeClr val="dk1"/>
              </a:buClr>
              <a:buSzPct val="100000"/>
              <a:buFont typeface="Noto Sans Symbols"/>
              <a:buChar char="❑"/>
            </a:pPr>
            <a:r>
              <a:rPr lang="pt-BR" sz="2000">
                <a:latin typeface="Arial"/>
                <a:ea typeface="Arial"/>
                <a:cs typeface="Arial"/>
                <a:sym typeface="Arial"/>
              </a:rPr>
              <a:t> Todas as referências a FuncionarioA teriam que ser caçadas e alteradas pelo código, o que poderia demorar, além de abrir margem pra erros</a:t>
            </a:r>
            <a:endParaRPr/>
          </a:p>
          <a:p>
            <a:pPr marL="228600" lvl="0" indent="-111125" algn="l" rtl="0">
              <a:lnSpc>
                <a:spcPct val="90000"/>
              </a:lnSpc>
              <a:spcBef>
                <a:spcPts val="1000"/>
              </a:spcBef>
              <a:spcAft>
                <a:spcPts val="0"/>
              </a:spcAft>
              <a:buClr>
                <a:schemeClr val="dk1"/>
              </a:buClr>
              <a:buSzPct val="100000"/>
              <a:buFont typeface="Noto Sans Symbols"/>
              <a:buNone/>
            </a:pPr>
            <a:endParaRPr sz="2000">
              <a:latin typeface="Arial"/>
              <a:ea typeface="Arial"/>
              <a:cs typeface="Arial"/>
              <a:sym typeface="Arial"/>
            </a:endParaRPr>
          </a:p>
          <a:p>
            <a:pPr marL="228600" lvl="0" indent="-228600" algn="l" rtl="0">
              <a:lnSpc>
                <a:spcPct val="90000"/>
              </a:lnSpc>
              <a:spcBef>
                <a:spcPts val="1000"/>
              </a:spcBef>
              <a:spcAft>
                <a:spcPts val="0"/>
              </a:spcAft>
              <a:buClr>
                <a:schemeClr val="dk1"/>
              </a:buClr>
              <a:buSzPct val="100000"/>
              <a:buFont typeface="Noto Sans Symbols"/>
              <a:buChar char="❑"/>
            </a:pPr>
            <a:r>
              <a:rPr lang="pt-BR" sz="2000">
                <a:latin typeface="Arial"/>
                <a:ea typeface="Arial"/>
                <a:cs typeface="Arial"/>
                <a:sym typeface="Arial"/>
              </a:rPr>
              <a:t> Se o sistema tivesse usado referências a Funcionário desde o início, a troca de FuncionárioA pra FuncionárioB seria muito mais fácil</a:t>
            </a:r>
            <a:endParaRPr/>
          </a:p>
        </p:txBody>
      </p:sp>
      <p:pic>
        <p:nvPicPr>
          <p:cNvPr id="417" name="Google Shape;417;p31" descr="Interface gráfica do usuário, Aplicativo, Teams&#10;&#10;Descrição gerada automaticamente"/>
          <p:cNvPicPr preferRelativeResize="0"/>
          <p:nvPr/>
        </p:nvPicPr>
        <p:blipFill rotWithShape="1">
          <a:blip r:embed="rId3">
            <a:alphaModFix/>
          </a:blip>
          <a:srcRect/>
          <a:stretch/>
        </p:blipFill>
        <p:spPr>
          <a:xfrm>
            <a:off x="6719367" y="3392481"/>
            <a:ext cx="4788505" cy="1340781"/>
          </a:xfrm>
          <a:prstGeom prst="rect">
            <a:avLst/>
          </a:prstGeom>
          <a:noFill/>
          <a:ln>
            <a:noFill/>
          </a:ln>
        </p:spPr>
      </p:pic>
      <p:sp>
        <p:nvSpPr>
          <p:cNvPr id="418" name="Google Shape;418;p31"/>
          <p:cNvSpPr/>
          <p:nvPr/>
        </p:nvSpPr>
        <p:spPr>
          <a:xfrm rot="10800000">
            <a:off x="5381624" y="6209414"/>
            <a:ext cx="6810375" cy="648586"/>
          </a:xfrm>
          <a:custGeom>
            <a:avLst/>
            <a:gdLst/>
            <a:ahLst/>
            <a:cxnLst/>
            <a:rect l="l" t="t" r="r" b="b"/>
            <a:pathLst>
              <a:path w="10753706" h="1027260" extrusionOk="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19" name="Google Shape;419;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pt-BR" sz="1000"/>
              <a:t>34</a:t>
            </a:fld>
            <a:endParaRPr sz="10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3"/>
        <p:cNvGrpSpPr/>
        <p:nvPr/>
      </p:nvGrpSpPr>
      <p:grpSpPr>
        <a:xfrm>
          <a:off x="0" y="0"/>
          <a:ext cx="0" cy="0"/>
          <a:chOff x="0" y="0"/>
          <a:chExt cx="0" cy="0"/>
        </a:xfrm>
      </p:grpSpPr>
      <p:sp>
        <p:nvSpPr>
          <p:cNvPr id="424" name="Google Shape;424;p32"/>
          <p:cNvSpPr/>
          <p:nvPr/>
        </p:nvSpPr>
        <p:spPr>
          <a:xfrm>
            <a:off x="-1" y="0"/>
            <a:ext cx="12191999"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25" name="Google Shape;425;p32"/>
          <p:cNvSpPr/>
          <p:nvPr/>
        </p:nvSpPr>
        <p:spPr>
          <a:xfrm>
            <a:off x="1" y="0"/>
            <a:ext cx="8522446" cy="2285999"/>
          </a:xfrm>
          <a:prstGeom prst="rect">
            <a:avLst/>
          </a:prstGeom>
          <a:solidFill>
            <a:schemeClr val="lt1"/>
          </a:solidFill>
          <a:ln>
            <a:noFill/>
          </a:ln>
          <a:effectLst>
            <a:outerShdw blurRad="596900" dist="304800" dir="7140000" sx="90000" sy="90000" algn="t" rotWithShape="0">
              <a:srgbClr val="000000">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26" name="Google Shape;426;p32"/>
          <p:cNvSpPr txBox="1">
            <a:spLocks noGrp="1"/>
          </p:cNvSpPr>
          <p:nvPr>
            <p:ph type="body" idx="1"/>
          </p:nvPr>
        </p:nvSpPr>
        <p:spPr>
          <a:xfrm>
            <a:off x="8084824" y="237481"/>
            <a:ext cx="3818845" cy="6358191"/>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2000"/>
              <a:buFont typeface="Noto Sans Symbols"/>
              <a:buChar char="❑"/>
            </a:pPr>
            <a:r>
              <a:rPr lang="pt-BR" sz="2000">
                <a:latin typeface="Arial"/>
                <a:ea typeface="Arial"/>
                <a:cs typeface="Arial"/>
                <a:sym typeface="Arial"/>
              </a:rPr>
              <a:t>Os  conceitos  de  coesão e  acoplamento são  geralmente abordados  juntos  porque  estão correlacionados. </a:t>
            </a:r>
            <a:endParaRPr/>
          </a:p>
          <a:p>
            <a:pPr marL="228600" lvl="0" indent="-101600" algn="l" rtl="0">
              <a:lnSpc>
                <a:spcPct val="90000"/>
              </a:lnSpc>
              <a:spcBef>
                <a:spcPts val="1000"/>
              </a:spcBef>
              <a:spcAft>
                <a:spcPts val="0"/>
              </a:spcAft>
              <a:buClr>
                <a:schemeClr val="dk1"/>
              </a:buClr>
              <a:buSzPts val="2000"/>
              <a:buFont typeface="Noto Sans Symbols"/>
              <a:buNone/>
            </a:pPr>
            <a:endParaRPr sz="2000">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Font typeface="Noto Sans Symbols"/>
              <a:buChar char="❑"/>
            </a:pPr>
            <a:r>
              <a:rPr lang="pt-BR" sz="2000">
                <a:latin typeface="Arial"/>
                <a:ea typeface="Arial"/>
                <a:cs typeface="Arial"/>
                <a:sym typeface="Arial"/>
              </a:rPr>
              <a:t>Isto  pode  ser  entendido  pelo  fato  de  que  uma  classe  com  baixa  coesão  possui responsabilidades  que  deveriam  ser  de  outras  classes  e,  assim  sendo,  deverá  ser acessada   por   essas   outras   classes   para   que   essas   possam   cumprir   suas   tarefas, fortalecendo assim o acoplamento.</a:t>
            </a:r>
            <a:endParaRPr/>
          </a:p>
        </p:txBody>
      </p:sp>
      <p:sp>
        <p:nvSpPr>
          <p:cNvPr id="427" name="Google Shape;427;p32"/>
          <p:cNvSpPr txBox="1">
            <a:spLocks noGrp="1"/>
          </p:cNvSpPr>
          <p:nvPr>
            <p:ph type="sldNum" idx="12"/>
          </p:nvPr>
        </p:nvSpPr>
        <p:spPr>
          <a:xfrm>
            <a:off x="8732520" y="6356350"/>
            <a:ext cx="32004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pt-BR">
                <a:solidFill>
                  <a:srgbClr val="FFFFFF"/>
                </a:solidFill>
              </a:rPr>
              <a:t>35</a:t>
            </a:fld>
            <a:endParaRPr>
              <a:solidFill>
                <a:srgbClr val="FFFFFF"/>
              </a:solidFill>
            </a:endParaRPr>
          </a:p>
        </p:txBody>
      </p:sp>
      <p:sp>
        <p:nvSpPr>
          <p:cNvPr id="428" name="Google Shape;428;p32"/>
          <p:cNvSpPr/>
          <p:nvPr/>
        </p:nvSpPr>
        <p:spPr>
          <a:xfrm>
            <a:off x="529374" y="937987"/>
            <a:ext cx="3513038" cy="3474469"/>
          </a:xfrm>
          <a:prstGeom prst="upArrow">
            <a:avLst>
              <a:gd name="adj1" fmla="val 50000"/>
              <a:gd name="adj2" fmla="val 50000"/>
            </a:avLst>
          </a:prstGeom>
          <a:solidFill>
            <a:srgbClr val="FFC000"/>
          </a:soli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pt-BR" sz="1800">
                <a:solidFill>
                  <a:schemeClr val="lt1"/>
                </a:solidFill>
                <a:latin typeface="Arial"/>
                <a:ea typeface="Arial"/>
                <a:cs typeface="Arial"/>
                <a:sym typeface="Arial"/>
              </a:rPr>
              <a:t>Acoplamento</a:t>
            </a:r>
            <a:endParaRPr/>
          </a:p>
        </p:txBody>
      </p:sp>
      <p:sp>
        <p:nvSpPr>
          <p:cNvPr id="429" name="Google Shape;429;p32"/>
          <p:cNvSpPr/>
          <p:nvPr/>
        </p:nvSpPr>
        <p:spPr>
          <a:xfrm>
            <a:off x="4261224" y="1142999"/>
            <a:ext cx="3200400" cy="3474469"/>
          </a:xfrm>
          <a:prstGeom prst="downArrow">
            <a:avLst>
              <a:gd name="adj1" fmla="val 50000"/>
              <a:gd name="adj2" fmla="val 50000"/>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pt-BR" sz="1800">
                <a:solidFill>
                  <a:schemeClr val="lt1"/>
                </a:solidFill>
                <a:latin typeface="Arial"/>
                <a:ea typeface="Arial"/>
                <a:cs typeface="Arial"/>
                <a:sym typeface="Arial"/>
              </a:rPr>
              <a:t>Coesão</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0"/>
        <p:cNvGrpSpPr/>
        <p:nvPr/>
      </p:nvGrpSpPr>
      <p:grpSpPr>
        <a:xfrm>
          <a:off x="0" y="0"/>
          <a:ext cx="0" cy="0"/>
          <a:chOff x="0" y="0"/>
          <a:chExt cx="0" cy="0"/>
        </a:xfrm>
      </p:grpSpPr>
      <p:sp>
        <p:nvSpPr>
          <p:cNvPr id="121" name="Google Shape;121;p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2" name="Google Shape;122;p4"/>
          <p:cNvSpPr txBox="1">
            <a:spLocks noGrp="1"/>
          </p:cNvSpPr>
          <p:nvPr>
            <p:ph type="title"/>
          </p:nvPr>
        </p:nvSpPr>
        <p:spPr>
          <a:xfrm>
            <a:off x="761800" y="762001"/>
            <a:ext cx="5334197" cy="170824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Arial"/>
              <a:buNone/>
            </a:pPr>
            <a:r>
              <a:rPr lang="pt-BR" sz="4000" dirty="0">
                <a:latin typeface="Arial"/>
                <a:ea typeface="Arial"/>
                <a:cs typeface="Arial"/>
                <a:sym typeface="Arial"/>
              </a:rPr>
              <a:t>Diagrama de classes de projeto</a:t>
            </a:r>
            <a:endParaRPr dirty="0"/>
          </a:p>
        </p:txBody>
      </p:sp>
      <p:sp>
        <p:nvSpPr>
          <p:cNvPr id="123" name="Google Shape;123;p4"/>
          <p:cNvSpPr txBox="1">
            <a:spLocks noGrp="1"/>
          </p:cNvSpPr>
          <p:nvPr>
            <p:ph type="body" idx="1"/>
          </p:nvPr>
        </p:nvSpPr>
        <p:spPr>
          <a:xfrm>
            <a:off x="761800" y="2470244"/>
            <a:ext cx="5334197" cy="3769835"/>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2000"/>
              <a:buFont typeface="Noto Sans Symbols"/>
              <a:buChar char="❑"/>
            </a:pPr>
            <a:r>
              <a:rPr lang="pt-BR" sz="2000" dirty="0">
                <a:latin typeface="Arial"/>
                <a:ea typeface="Arial"/>
                <a:cs typeface="Arial"/>
                <a:sym typeface="Arial"/>
              </a:rPr>
              <a:t> É na etapa de projeto que são definidos os detalhes da solução para o problema relativo ao desenvolvimento de um software orientado a objetos. </a:t>
            </a:r>
            <a:endParaRPr dirty="0"/>
          </a:p>
          <a:p>
            <a:pPr marL="228600" lvl="0" indent="-101600" algn="l" rtl="0">
              <a:lnSpc>
                <a:spcPct val="90000"/>
              </a:lnSpc>
              <a:spcBef>
                <a:spcPts val="1000"/>
              </a:spcBef>
              <a:spcAft>
                <a:spcPts val="0"/>
              </a:spcAft>
              <a:buClr>
                <a:schemeClr val="dk1"/>
              </a:buClr>
              <a:buSzPts val="2000"/>
              <a:buNone/>
            </a:pPr>
            <a:endParaRPr sz="2000" dirty="0">
              <a:latin typeface="Arial"/>
              <a:ea typeface="Arial"/>
              <a:cs typeface="Arial"/>
              <a:sym typeface="Arial"/>
            </a:endParaRPr>
          </a:p>
          <a:p>
            <a:pPr marL="228600" lvl="0" indent="-101600" algn="l" rtl="0">
              <a:lnSpc>
                <a:spcPct val="90000"/>
              </a:lnSpc>
              <a:spcBef>
                <a:spcPts val="1000"/>
              </a:spcBef>
              <a:spcAft>
                <a:spcPts val="0"/>
              </a:spcAft>
              <a:buClr>
                <a:schemeClr val="dk1"/>
              </a:buClr>
              <a:buSzPts val="2000"/>
              <a:buNone/>
            </a:pPr>
            <a:endParaRPr sz="2000" dirty="0">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Font typeface="Noto Sans Symbols"/>
              <a:buChar char="❑"/>
            </a:pPr>
            <a:r>
              <a:rPr lang="pt-BR" sz="2000" dirty="0">
                <a:latin typeface="Arial"/>
                <a:ea typeface="Arial"/>
                <a:cs typeface="Arial"/>
                <a:sym typeface="Arial"/>
              </a:rPr>
              <a:t> As classes passam por atualizações  com o objetivo de transformar o modelo de classes de análise no modelo de classes de projeto</a:t>
            </a:r>
            <a:r>
              <a:rPr lang="pt-BR" sz="2000" dirty="0"/>
              <a:t>.</a:t>
            </a:r>
            <a:endParaRPr dirty="0"/>
          </a:p>
          <a:p>
            <a:pPr marL="228600" lvl="0" indent="-101600" algn="l" rtl="0">
              <a:lnSpc>
                <a:spcPct val="90000"/>
              </a:lnSpc>
              <a:spcBef>
                <a:spcPts val="1000"/>
              </a:spcBef>
              <a:spcAft>
                <a:spcPts val="0"/>
              </a:spcAft>
              <a:buClr>
                <a:schemeClr val="dk1"/>
              </a:buClr>
              <a:buSzPts val="2000"/>
              <a:buNone/>
            </a:pPr>
            <a:endParaRPr sz="2000" dirty="0"/>
          </a:p>
        </p:txBody>
      </p:sp>
      <p:pic>
        <p:nvPicPr>
          <p:cNvPr id="124" name="Google Shape;124;p4" descr="Cubos conectados com uma linha vermelha"/>
          <p:cNvPicPr preferRelativeResize="0"/>
          <p:nvPr/>
        </p:nvPicPr>
        <p:blipFill rotWithShape="1">
          <a:blip r:embed="rId3">
            <a:alphaModFix/>
          </a:blip>
          <a:srcRect l="25816" r="14388" b="2"/>
          <a:stretch/>
        </p:blipFill>
        <p:spPr>
          <a:xfrm>
            <a:off x="6857797" y="-10886"/>
            <a:ext cx="5334204" cy="6868886"/>
          </a:xfrm>
          <a:prstGeom prst="rect">
            <a:avLst/>
          </a:prstGeom>
          <a:noFill/>
          <a:ln>
            <a:noFill/>
          </a:ln>
          <a:effectLst>
            <a:outerShdw blurRad="127000" dist="50800" dir="10800000" sx="99000" sy="99000" algn="r" rotWithShape="0">
              <a:srgbClr val="000000">
                <a:alpha val="40000"/>
              </a:srgbClr>
            </a:outerShdw>
          </a:effectLst>
        </p:spPr>
      </p:pic>
      <p:sp>
        <p:nvSpPr>
          <p:cNvPr id="125" name="Google Shape;125;p4"/>
          <p:cNvSpPr txBox="1">
            <a:spLocks noGrp="1"/>
          </p:cNvSpPr>
          <p:nvPr>
            <p:ph type="sldNum" idx="12"/>
          </p:nvPr>
        </p:nvSpPr>
        <p:spPr>
          <a:xfrm>
            <a:off x="10167869" y="6356350"/>
            <a:ext cx="1768425"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pt-BR">
                <a:solidFill>
                  <a:srgbClr val="FFFFFF"/>
                </a:solidFill>
              </a:rPr>
              <a:t>4</a:t>
            </a:fld>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9"/>
        <p:cNvGrpSpPr/>
        <p:nvPr/>
      </p:nvGrpSpPr>
      <p:grpSpPr>
        <a:xfrm>
          <a:off x="0" y="0"/>
          <a:ext cx="0" cy="0"/>
          <a:chOff x="0" y="0"/>
          <a:chExt cx="0" cy="0"/>
        </a:xfrm>
      </p:grpSpPr>
      <p:sp>
        <p:nvSpPr>
          <p:cNvPr id="130" name="Google Shape;130;p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1" name="Google Shape;131;p5"/>
          <p:cNvSpPr/>
          <p:nvPr/>
        </p:nvSpPr>
        <p:spPr>
          <a:xfrm>
            <a:off x="0" y="0"/>
            <a:ext cx="5779911" cy="6858000"/>
          </a:xfrm>
          <a:prstGeom prst="rect">
            <a:avLst/>
          </a:prstGeom>
          <a:gradFill>
            <a:gsLst>
              <a:gs pos="0">
                <a:schemeClr val="accent1"/>
              </a:gs>
              <a:gs pos="100000">
                <a:schemeClr val="accent2"/>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2" name="Google Shape;132;p5"/>
          <p:cNvSpPr txBox="1"/>
          <p:nvPr/>
        </p:nvSpPr>
        <p:spPr>
          <a:xfrm>
            <a:off x="6392583" y="2645922"/>
            <a:ext cx="4434721" cy="3710427"/>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None/>
            </a:pPr>
            <a:r>
              <a:rPr lang="pt-BR" sz="2000" b="1" i="0" u="sng" strike="noStrike" cap="none" dirty="0">
                <a:solidFill>
                  <a:schemeClr val="dk1"/>
                </a:solidFill>
                <a:latin typeface="Arial"/>
                <a:ea typeface="Arial"/>
                <a:cs typeface="Arial"/>
                <a:sym typeface="Arial"/>
              </a:rPr>
              <a:t>Mesma Coisa </a:t>
            </a:r>
            <a:r>
              <a:rPr lang="pt-BR" sz="2000" b="0" i="0" u="none" strike="noStrike" cap="none" dirty="0">
                <a:solidFill>
                  <a:schemeClr val="dk1"/>
                </a:solidFill>
                <a:latin typeface="Arial"/>
                <a:ea typeface="Arial"/>
                <a:cs typeface="Arial"/>
                <a:sym typeface="Arial"/>
              </a:rPr>
              <a:t>que o diagrama de classes, mas com informações que o tornam mais </a:t>
            </a:r>
            <a:r>
              <a:rPr lang="pt-BR" sz="2000" b="1" i="0" u="none" strike="noStrike" cap="none" dirty="0">
                <a:solidFill>
                  <a:schemeClr val="dk1"/>
                </a:solidFill>
                <a:latin typeface="Arial"/>
                <a:ea typeface="Arial"/>
                <a:cs typeface="Arial"/>
                <a:sym typeface="Arial"/>
              </a:rPr>
              <a:t>próximo</a:t>
            </a:r>
            <a:r>
              <a:rPr lang="pt-BR" sz="2000" b="0" i="0" u="none" strike="noStrike" cap="none" dirty="0">
                <a:solidFill>
                  <a:schemeClr val="dk1"/>
                </a:solidFill>
                <a:latin typeface="Arial"/>
                <a:ea typeface="Arial"/>
                <a:cs typeface="Arial"/>
                <a:sym typeface="Arial"/>
              </a:rPr>
              <a:t> da </a:t>
            </a:r>
            <a:r>
              <a:rPr lang="pt-BR" sz="2000" b="1" i="0" u="none" strike="noStrike" cap="none" dirty="0">
                <a:solidFill>
                  <a:schemeClr val="dk1"/>
                </a:solidFill>
                <a:latin typeface="Arial"/>
                <a:ea typeface="Arial"/>
                <a:cs typeface="Arial"/>
                <a:sym typeface="Arial"/>
              </a:rPr>
              <a:t>programação orientada a objetos</a:t>
            </a:r>
            <a:endParaRPr sz="2000" b="1" i="0" u="none" strike="noStrike" cap="none" dirty="0">
              <a:solidFill>
                <a:schemeClr val="dk1"/>
              </a:solidFill>
              <a:latin typeface="Arial"/>
              <a:ea typeface="Arial"/>
              <a:cs typeface="Arial"/>
              <a:sym typeface="Arial"/>
            </a:endParaRPr>
          </a:p>
          <a:p>
            <a:pPr marL="0" marR="0" lvl="0" indent="127000" algn="l" rtl="0">
              <a:lnSpc>
                <a:spcPct val="90000"/>
              </a:lnSpc>
              <a:spcBef>
                <a:spcPts val="600"/>
              </a:spcBef>
              <a:spcAft>
                <a:spcPts val="0"/>
              </a:spcAft>
              <a:buClr>
                <a:schemeClr val="dk1"/>
              </a:buClr>
              <a:buSzPts val="2000"/>
              <a:buFont typeface="Arial"/>
              <a:buNone/>
            </a:pPr>
            <a:endParaRPr sz="2000" b="0" i="0" u="none" strike="noStrike" cap="none" dirty="0">
              <a:solidFill>
                <a:schemeClr val="dk1"/>
              </a:solidFill>
              <a:latin typeface="Arial"/>
              <a:ea typeface="Arial"/>
              <a:cs typeface="Arial"/>
              <a:sym typeface="Arial"/>
            </a:endParaRPr>
          </a:p>
        </p:txBody>
      </p:sp>
      <p:cxnSp>
        <p:nvCxnSpPr>
          <p:cNvPr id="133" name="Google Shape;133;p5"/>
          <p:cNvCxnSpPr/>
          <p:nvPr/>
        </p:nvCxnSpPr>
        <p:spPr>
          <a:xfrm>
            <a:off x="11586162" y="3610394"/>
            <a:ext cx="0" cy="3238728"/>
          </a:xfrm>
          <a:prstGeom prst="straightConnector1">
            <a:avLst/>
          </a:prstGeom>
          <a:noFill/>
          <a:ln w="25400" cap="sq" cmpd="sng">
            <a:solidFill>
              <a:schemeClr val="accent1"/>
            </a:solidFill>
            <a:prstDash val="solid"/>
            <a:bevel/>
            <a:headEnd type="none" w="sm" len="sm"/>
            <a:tailEnd type="none" w="sm" len="sm"/>
          </a:ln>
        </p:spPr>
      </p:cxnSp>
      <p:grpSp>
        <p:nvGrpSpPr>
          <p:cNvPr id="134" name="Google Shape;134;p5"/>
          <p:cNvGrpSpPr/>
          <p:nvPr/>
        </p:nvGrpSpPr>
        <p:grpSpPr>
          <a:xfrm>
            <a:off x="279143" y="1961638"/>
            <a:ext cx="5221625" cy="2934725"/>
            <a:chOff x="3291210" y="2466072"/>
            <a:chExt cx="7042009" cy="3957841"/>
          </a:xfrm>
        </p:grpSpPr>
        <p:pic>
          <p:nvPicPr>
            <p:cNvPr id="135" name="Google Shape;135;p5" descr="Desenho de uma pessoa&#10;&#10;Descrição gerada automaticamente com confiança baixa"/>
            <p:cNvPicPr preferRelativeResize="0"/>
            <p:nvPr/>
          </p:nvPicPr>
          <p:blipFill rotWithShape="1">
            <a:blip r:embed="rId3">
              <a:alphaModFix/>
            </a:blip>
            <a:srcRect/>
            <a:stretch/>
          </p:blipFill>
          <p:spPr>
            <a:xfrm>
              <a:off x="3291210" y="2466072"/>
              <a:ext cx="7042009" cy="3957841"/>
            </a:xfrm>
            <a:prstGeom prst="rect">
              <a:avLst/>
            </a:prstGeom>
            <a:noFill/>
            <a:ln>
              <a:noFill/>
            </a:ln>
          </p:spPr>
        </p:pic>
        <p:sp>
          <p:nvSpPr>
            <p:cNvPr id="136" name="Google Shape;136;p5"/>
            <p:cNvSpPr txBox="1"/>
            <p:nvPr/>
          </p:nvSpPr>
          <p:spPr>
            <a:xfrm>
              <a:off x="5940286" y="2645955"/>
              <a:ext cx="1743856" cy="1015663"/>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460" b="1" i="0" u="none" strike="noStrike" cap="none">
                  <a:solidFill>
                    <a:schemeClr val="dk1"/>
                  </a:solidFill>
                  <a:latin typeface="Arial"/>
                  <a:ea typeface="Arial"/>
                  <a:cs typeface="Arial"/>
                  <a:sym typeface="Arial"/>
                </a:rPr>
                <a:t>Diagrama de Classe de projeto</a:t>
              </a:r>
              <a:endParaRPr sz="2000" b="1" i="0" u="none" strike="noStrike" cap="none">
                <a:solidFill>
                  <a:schemeClr val="dk1"/>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0"/>
        <p:cNvGrpSpPr/>
        <p:nvPr/>
      </p:nvGrpSpPr>
      <p:grpSpPr>
        <a:xfrm>
          <a:off x="0" y="0"/>
          <a:ext cx="0" cy="0"/>
          <a:chOff x="0" y="0"/>
          <a:chExt cx="0" cy="0"/>
        </a:xfrm>
      </p:grpSpPr>
      <p:sp>
        <p:nvSpPr>
          <p:cNvPr id="141" name="Google Shape;141;p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42" name="Google Shape;142;p6"/>
          <p:cNvSpPr txBox="1">
            <a:spLocks noGrp="1"/>
          </p:cNvSpPr>
          <p:nvPr>
            <p:ph type="title"/>
          </p:nvPr>
        </p:nvSpPr>
        <p:spPr>
          <a:xfrm>
            <a:off x="761800" y="762001"/>
            <a:ext cx="5334197" cy="170824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
              <a:buNone/>
            </a:pPr>
            <a:r>
              <a:rPr lang="pt-BR" sz="4000" dirty="0">
                <a:latin typeface="+mj-lt"/>
              </a:rPr>
              <a:t>Classe Abstrata</a:t>
            </a:r>
            <a:endParaRPr dirty="0">
              <a:latin typeface="+mj-lt"/>
            </a:endParaRPr>
          </a:p>
        </p:txBody>
      </p:sp>
      <p:sp>
        <p:nvSpPr>
          <p:cNvPr id="143" name="Google Shape;143;p6"/>
          <p:cNvSpPr txBox="1">
            <a:spLocks noGrp="1"/>
          </p:cNvSpPr>
          <p:nvPr>
            <p:ph type="body" idx="1"/>
          </p:nvPr>
        </p:nvSpPr>
        <p:spPr>
          <a:xfrm>
            <a:off x="761800" y="2470244"/>
            <a:ext cx="5334197" cy="3769835"/>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2000"/>
              <a:buFont typeface="Noto Sans Symbols"/>
              <a:buChar char="❑"/>
            </a:pPr>
            <a:r>
              <a:rPr lang="pt-BR" sz="2000" dirty="0">
                <a:latin typeface="Arial"/>
                <a:ea typeface="Arial"/>
                <a:cs typeface="Arial"/>
                <a:sym typeface="Arial"/>
              </a:rPr>
              <a:t> Uma classe abstrata é uma classe na qual não se instancia objetos.</a:t>
            </a:r>
            <a:endParaRPr dirty="0"/>
          </a:p>
          <a:p>
            <a:pPr marL="457200" lvl="0" indent="-215900" algn="l" rtl="0">
              <a:lnSpc>
                <a:spcPct val="90000"/>
              </a:lnSpc>
              <a:spcBef>
                <a:spcPts val="1000"/>
              </a:spcBef>
              <a:spcAft>
                <a:spcPts val="0"/>
              </a:spcAft>
              <a:buClr>
                <a:schemeClr val="dk1"/>
              </a:buClr>
              <a:buSzPts val="2000"/>
              <a:buFont typeface="Noto Sans Symbols"/>
              <a:buNone/>
            </a:pPr>
            <a:endParaRPr sz="2000" dirty="0">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Font typeface="Noto Sans Symbols"/>
              <a:buChar char="❑"/>
            </a:pPr>
            <a:r>
              <a:rPr lang="pt-BR" sz="2000" dirty="0">
                <a:latin typeface="Arial"/>
                <a:ea typeface="Arial"/>
                <a:cs typeface="Arial"/>
                <a:sym typeface="Arial"/>
              </a:rPr>
              <a:t> Em oposição a esta classe temos as classes concretas, classes pelas quais os objetos são instanciados. </a:t>
            </a:r>
            <a:endParaRPr dirty="0"/>
          </a:p>
        </p:txBody>
      </p:sp>
      <p:pic>
        <p:nvPicPr>
          <p:cNvPr id="144" name="Google Shape;144;p6" descr="Camadas de papel iluminado"/>
          <p:cNvPicPr preferRelativeResize="0"/>
          <p:nvPr/>
        </p:nvPicPr>
        <p:blipFill rotWithShape="1">
          <a:blip r:embed="rId3">
            <a:alphaModFix/>
          </a:blip>
          <a:srcRect l="28859" r="19304" b="-1"/>
          <a:stretch/>
        </p:blipFill>
        <p:spPr>
          <a:xfrm>
            <a:off x="6857797" y="-10886"/>
            <a:ext cx="5334204" cy="6868886"/>
          </a:xfrm>
          <a:prstGeom prst="rect">
            <a:avLst/>
          </a:prstGeom>
          <a:noFill/>
          <a:ln>
            <a:noFill/>
          </a:ln>
          <a:effectLst>
            <a:outerShdw blurRad="127000" dist="50800" dir="10800000" sx="99000" sy="99000" algn="r" rotWithShape="0">
              <a:srgbClr val="000000">
                <a:alpha val="40000"/>
              </a:srgbClr>
            </a:outerShdw>
          </a:effectLst>
        </p:spPr>
      </p:pic>
      <p:sp>
        <p:nvSpPr>
          <p:cNvPr id="145" name="Google Shape;145;p6"/>
          <p:cNvSpPr txBox="1">
            <a:spLocks noGrp="1"/>
          </p:cNvSpPr>
          <p:nvPr>
            <p:ph type="sldNum" idx="12"/>
          </p:nvPr>
        </p:nvSpPr>
        <p:spPr>
          <a:xfrm>
            <a:off x="10167869" y="6356350"/>
            <a:ext cx="1768425"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pt-BR">
                <a:solidFill>
                  <a:srgbClr val="FFFFFF"/>
                </a:solidFill>
              </a:rPr>
              <a:t>6</a:t>
            </a:fld>
            <a:endParaRPr>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7"/>
          <p:cNvSpPr/>
          <p:nvPr/>
        </p:nvSpPr>
        <p:spPr>
          <a:xfrm>
            <a:off x="7376450" y="4281193"/>
            <a:ext cx="3565769" cy="1761189"/>
          </a:xfrm>
          <a:prstGeom prst="roundRect">
            <a:avLst>
              <a:gd name="adj" fmla="val 16667"/>
            </a:avLst>
          </a:pr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2" name="Google Shape;15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7</a:t>
            </a:fld>
            <a:endParaRPr/>
          </a:p>
        </p:txBody>
      </p:sp>
      <p:pic>
        <p:nvPicPr>
          <p:cNvPr id="153" name="Google Shape;153;p7" descr="Interface gráfica do usuário&#10;&#10;Descrição gerada automaticamente"/>
          <p:cNvPicPr preferRelativeResize="0"/>
          <p:nvPr/>
        </p:nvPicPr>
        <p:blipFill rotWithShape="1">
          <a:blip r:embed="rId3">
            <a:alphaModFix/>
          </a:blip>
          <a:srcRect/>
          <a:stretch/>
        </p:blipFill>
        <p:spPr>
          <a:xfrm>
            <a:off x="1058387" y="2045367"/>
            <a:ext cx="9613604" cy="3887769"/>
          </a:xfrm>
          <a:prstGeom prst="rect">
            <a:avLst/>
          </a:prstGeom>
          <a:noFill/>
          <a:ln>
            <a:noFill/>
          </a:ln>
        </p:spPr>
      </p:pic>
      <p:sp>
        <p:nvSpPr>
          <p:cNvPr id="154" name="Google Shape;154;p7"/>
          <p:cNvSpPr txBox="1">
            <a:spLocks noGrp="1"/>
          </p:cNvSpPr>
          <p:nvPr>
            <p:ph type="body" idx="1"/>
          </p:nvPr>
        </p:nvSpPr>
        <p:spPr>
          <a:xfrm>
            <a:off x="616374" y="1112228"/>
            <a:ext cx="9785388" cy="3880773"/>
          </a:xfrm>
          <a:prstGeom prst="rect">
            <a:avLst/>
          </a:prstGeom>
          <a:noFill/>
          <a:ln>
            <a:noFill/>
          </a:ln>
        </p:spPr>
        <p:txBody>
          <a:bodyPr spcFirstLastPara="1" wrap="square" lIns="91425" tIns="45700" rIns="91425" bIns="45700" anchor="t" anchorCtr="0">
            <a:noAutofit/>
          </a:bodyPr>
          <a:lstStyle/>
          <a:p>
            <a:pPr marL="228600" lvl="0" indent="-63500" algn="l" rtl="0">
              <a:lnSpc>
                <a:spcPct val="90000"/>
              </a:lnSpc>
              <a:spcBef>
                <a:spcPts val="0"/>
              </a:spcBef>
              <a:spcAft>
                <a:spcPts val="0"/>
              </a:spcAft>
              <a:buClr>
                <a:schemeClr val="dk1"/>
              </a:buClr>
              <a:buSzPts val="2600"/>
              <a:buNone/>
            </a:pPr>
            <a:endParaRPr sz="2600"/>
          </a:p>
          <a:p>
            <a:pPr marL="228600" lvl="0" indent="-63500" algn="l" rtl="0">
              <a:lnSpc>
                <a:spcPct val="90000"/>
              </a:lnSpc>
              <a:spcBef>
                <a:spcPts val="1000"/>
              </a:spcBef>
              <a:spcAft>
                <a:spcPts val="0"/>
              </a:spcAft>
              <a:buClr>
                <a:schemeClr val="dk1"/>
              </a:buClr>
              <a:buSzPts val="2600"/>
              <a:buNone/>
            </a:pPr>
            <a:endParaRPr sz="2600"/>
          </a:p>
        </p:txBody>
      </p:sp>
      <p:sp>
        <p:nvSpPr>
          <p:cNvPr id="155" name="Google Shape;155;p7"/>
          <p:cNvSpPr/>
          <p:nvPr/>
        </p:nvSpPr>
        <p:spPr>
          <a:xfrm rot="3534090">
            <a:off x="7376450" y="924864"/>
            <a:ext cx="733229" cy="2504136"/>
          </a:xfrm>
          <a:prstGeom prst="downArrow">
            <a:avLst>
              <a:gd name="adj1" fmla="val 50000"/>
              <a:gd name="adj2" fmla="val 50000"/>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56" name="Google Shape;156;p7" descr="Megafone1 com preenchimento sólido"/>
          <p:cNvPicPr preferRelativeResize="0"/>
          <p:nvPr/>
        </p:nvPicPr>
        <p:blipFill rotWithShape="1">
          <a:blip r:embed="rId4">
            <a:alphaModFix/>
          </a:blip>
          <a:srcRect/>
          <a:stretch/>
        </p:blipFill>
        <p:spPr>
          <a:xfrm>
            <a:off x="9487362" y="716434"/>
            <a:ext cx="1335536" cy="1335536"/>
          </a:xfrm>
          <a:prstGeom prst="rect">
            <a:avLst/>
          </a:prstGeom>
          <a:noFill/>
          <a:ln>
            <a:noFill/>
          </a:ln>
        </p:spPr>
      </p:pic>
      <p:sp>
        <p:nvSpPr>
          <p:cNvPr id="157" name="Google Shape;157;p7"/>
          <p:cNvSpPr txBox="1"/>
          <p:nvPr/>
        </p:nvSpPr>
        <p:spPr>
          <a:xfrm>
            <a:off x="9487362" y="1933731"/>
            <a:ext cx="1755261" cy="203132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800" b="0" i="0" u="none" strike="noStrike" cap="none">
                <a:solidFill>
                  <a:schemeClr val="dk1"/>
                </a:solidFill>
                <a:latin typeface="Arial"/>
                <a:ea typeface="Arial"/>
                <a:cs typeface="Arial"/>
                <a:sym typeface="Arial"/>
              </a:rPr>
              <a:t>Reparem que classes</a:t>
            </a:r>
            <a:endParaRPr/>
          </a:p>
          <a:p>
            <a:pPr marL="0" marR="0" lvl="0" indent="0" algn="ctr" rtl="0">
              <a:spcBef>
                <a:spcPts val="0"/>
              </a:spcBef>
              <a:spcAft>
                <a:spcPts val="0"/>
              </a:spcAft>
              <a:buClr>
                <a:schemeClr val="dk1"/>
              </a:buClr>
              <a:buSzPts val="1800"/>
              <a:buFont typeface="Arial"/>
              <a:buNone/>
            </a:pPr>
            <a:r>
              <a:rPr lang="pt-BR" sz="1800" b="0" i="0" u="none" strike="noStrike" cap="none">
                <a:solidFill>
                  <a:schemeClr val="dk1"/>
                </a:solidFill>
                <a:latin typeface="Arial"/>
                <a:ea typeface="Arial"/>
                <a:cs typeface="Arial"/>
                <a:sym typeface="Arial"/>
              </a:rPr>
              <a:t>e métodos abstratos são </a:t>
            </a:r>
            <a:endParaRPr sz="1800" b="0" i="0" u="none" strike="noStrike" cap="none">
              <a:solidFill>
                <a:schemeClr val="dk1"/>
              </a:solidFill>
              <a:latin typeface="Arial"/>
              <a:ea typeface="Arial"/>
              <a:cs typeface="Arial"/>
              <a:sym typeface="Arial"/>
            </a:endParaRPr>
          </a:p>
          <a:p>
            <a:pPr marL="0" marR="0" lvl="0" indent="0" algn="ctr" rtl="0">
              <a:spcBef>
                <a:spcPts val="0"/>
              </a:spcBef>
              <a:spcAft>
                <a:spcPts val="0"/>
              </a:spcAft>
              <a:buClr>
                <a:schemeClr val="dk1"/>
              </a:buClr>
              <a:buSzPts val="1800"/>
              <a:buFont typeface="Arial"/>
              <a:buNone/>
            </a:pPr>
            <a:r>
              <a:rPr lang="pt-BR" sz="1800" b="0" i="0" u="none" strike="noStrike" cap="none">
                <a:solidFill>
                  <a:schemeClr val="dk1"/>
                </a:solidFill>
                <a:latin typeface="Arial"/>
                <a:ea typeface="Arial"/>
                <a:cs typeface="Arial"/>
                <a:sym typeface="Arial"/>
              </a:rPr>
              <a:t>escritos em </a:t>
            </a:r>
            <a:r>
              <a:rPr lang="pt-BR" sz="1800" b="0" i="1" u="none" strike="noStrike" cap="none">
                <a:solidFill>
                  <a:schemeClr val="dk1"/>
                </a:solidFill>
                <a:latin typeface="Arial"/>
                <a:ea typeface="Arial"/>
                <a:cs typeface="Arial"/>
                <a:sym typeface="Arial"/>
              </a:rPr>
              <a:t>itálico</a:t>
            </a:r>
            <a:endParaRPr sz="1800" b="0" i="1" u="none" strike="noStrike" cap="none">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8" name="Google Shape;158;p7"/>
          <p:cNvSpPr txBox="1"/>
          <p:nvPr/>
        </p:nvSpPr>
        <p:spPr>
          <a:xfrm>
            <a:off x="779489" y="374754"/>
            <a:ext cx="2758190" cy="34163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800" dirty="0">
                <a:solidFill>
                  <a:schemeClr val="dk1"/>
                </a:solidFill>
                <a:latin typeface="Arial"/>
                <a:ea typeface="Arial"/>
                <a:cs typeface="Arial"/>
                <a:sym typeface="Arial"/>
              </a:rPr>
              <a:t>Um método abstrato é o método contido em uma classe abstrata que não possui implementação. Nele estão definidos apenas sua assinatura. </a:t>
            </a:r>
            <a:endParaRPr dirty="0"/>
          </a:p>
          <a:p>
            <a:pPr marL="0" marR="0" lvl="0" indent="0" algn="ctr" rtl="0">
              <a:spcBef>
                <a:spcPts val="0"/>
              </a:spcBef>
              <a:spcAft>
                <a:spcPts val="0"/>
              </a:spcAft>
              <a:buNone/>
            </a:pPr>
            <a:r>
              <a:rPr lang="pt-BR" sz="1800" dirty="0">
                <a:solidFill>
                  <a:schemeClr val="dk1"/>
                </a:solidFill>
                <a:latin typeface="Arial"/>
                <a:ea typeface="Arial"/>
                <a:cs typeface="Arial"/>
                <a:sym typeface="Arial"/>
              </a:rPr>
              <a:t>A implementação de um método abstrato é feita na subclasse, por intermédio de polimorfismo.</a:t>
            </a:r>
            <a:endParaRPr dirty="0"/>
          </a:p>
          <a:p>
            <a:pPr marL="0" marR="0" lvl="0" indent="0" algn="l" rtl="0">
              <a:spcBef>
                <a:spcPts val="0"/>
              </a:spcBef>
              <a:spcAft>
                <a:spcPts val="0"/>
              </a:spcAft>
              <a:buNone/>
            </a:pPr>
            <a:endParaRPr sz="1800" dirty="0">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2"/>
        <p:cNvGrpSpPr/>
        <p:nvPr/>
      </p:nvGrpSpPr>
      <p:grpSpPr>
        <a:xfrm>
          <a:off x="0" y="0"/>
          <a:ext cx="0" cy="0"/>
          <a:chOff x="0" y="0"/>
          <a:chExt cx="0" cy="0"/>
        </a:xfrm>
      </p:grpSpPr>
      <p:sp>
        <p:nvSpPr>
          <p:cNvPr id="163" name="Google Shape;163;p8"/>
          <p:cNvSpPr/>
          <p:nvPr/>
        </p:nvSpPr>
        <p:spPr>
          <a:xfrm>
            <a:off x="-1" y="0"/>
            <a:ext cx="12191999"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4" name="Google Shape;164;p8"/>
          <p:cNvSpPr txBox="1">
            <a:spLocks noGrp="1"/>
          </p:cNvSpPr>
          <p:nvPr>
            <p:ph type="title"/>
          </p:nvPr>
        </p:nvSpPr>
        <p:spPr>
          <a:xfrm>
            <a:off x="761802" y="762001"/>
            <a:ext cx="4080362" cy="170824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
              <a:buNone/>
            </a:pPr>
            <a:r>
              <a:rPr lang="pt-BR" sz="4000" dirty="0">
                <a:latin typeface="+mj-lt"/>
              </a:rPr>
              <a:t>Classe Interface</a:t>
            </a:r>
            <a:endParaRPr dirty="0">
              <a:latin typeface="+mj-lt"/>
            </a:endParaRPr>
          </a:p>
        </p:txBody>
      </p:sp>
      <p:sp>
        <p:nvSpPr>
          <p:cNvPr id="165" name="Google Shape;165;p8"/>
          <p:cNvSpPr txBox="1">
            <a:spLocks noGrp="1"/>
          </p:cNvSpPr>
          <p:nvPr>
            <p:ph type="body" idx="1"/>
          </p:nvPr>
        </p:nvSpPr>
        <p:spPr>
          <a:xfrm>
            <a:off x="761803" y="2470244"/>
            <a:ext cx="4080361" cy="3769834"/>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2000"/>
              <a:buFont typeface="Noto Sans Symbols"/>
              <a:buChar char="❑"/>
            </a:pPr>
            <a:r>
              <a:rPr lang="pt-BR" sz="2000">
                <a:latin typeface="Arial"/>
                <a:ea typeface="Arial"/>
                <a:cs typeface="Arial"/>
                <a:sym typeface="Arial"/>
              </a:rPr>
              <a:t> Uma interface é um tipo de classe abstrata em que todos os métodos são abstratos. </a:t>
            </a:r>
            <a:endParaRPr/>
          </a:p>
          <a:p>
            <a:pPr marL="228600" lvl="0" indent="-228600" algn="l" rtl="0">
              <a:lnSpc>
                <a:spcPct val="90000"/>
              </a:lnSpc>
              <a:spcBef>
                <a:spcPts val="1000"/>
              </a:spcBef>
              <a:spcAft>
                <a:spcPts val="0"/>
              </a:spcAft>
              <a:buClr>
                <a:schemeClr val="dk1"/>
              </a:buClr>
              <a:buSzPts val="2000"/>
              <a:buFont typeface="Noto Sans Symbols"/>
              <a:buChar char="❑"/>
            </a:pPr>
            <a:r>
              <a:rPr lang="pt-BR" sz="2000">
                <a:latin typeface="Arial"/>
                <a:ea typeface="Arial"/>
                <a:cs typeface="Arial"/>
                <a:sym typeface="Arial"/>
              </a:rPr>
              <a:t> Assim como a classe abstrata, a classe interface não pode ser instanciada. </a:t>
            </a:r>
            <a:endParaRPr/>
          </a:p>
          <a:p>
            <a:pPr marL="228600" lvl="0" indent="-228600" algn="l" rtl="0">
              <a:lnSpc>
                <a:spcPct val="90000"/>
              </a:lnSpc>
              <a:spcBef>
                <a:spcPts val="1000"/>
              </a:spcBef>
              <a:spcAft>
                <a:spcPts val="0"/>
              </a:spcAft>
              <a:buClr>
                <a:schemeClr val="dk1"/>
              </a:buClr>
              <a:buSzPts val="2000"/>
              <a:buFont typeface="Noto Sans Symbols"/>
              <a:buChar char="❑"/>
            </a:pPr>
            <a:r>
              <a:rPr lang="pt-BR" sz="2000">
                <a:latin typeface="Arial"/>
                <a:ea typeface="Arial"/>
                <a:cs typeface="Arial"/>
                <a:sym typeface="Arial"/>
              </a:rPr>
              <a:t> No exemplo, getBonificação não tem implementação em </a:t>
            </a:r>
            <a:r>
              <a:rPr lang="pt-BR" sz="2000" i="1">
                <a:latin typeface="Arial"/>
                <a:ea typeface="Arial"/>
                <a:cs typeface="Arial"/>
                <a:sym typeface="Arial"/>
              </a:rPr>
              <a:t>Funcionário</a:t>
            </a:r>
            <a:r>
              <a:rPr lang="pt-BR" sz="2000">
                <a:latin typeface="Arial"/>
                <a:ea typeface="Arial"/>
                <a:cs typeface="Arial"/>
                <a:sym typeface="Arial"/>
              </a:rPr>
              <a:t>, só em Gerente e Presidente.</a:t>
            </a:r>
            <a:endParaRPr/>
          </a:p>
          <a:p>
            <a:pPr marL="228600" lvl="0" indent="-228600" algn="l" rtl="0">
              <a:lnSpc>
                <a:spcPct val="90000"/>
              </a:lnSpc>
              <a:spcBef>
                <a:spcPts val="1000"/>
              </a:spcBef>
              <a:spcAft>
                <a:spcPts val="0"/>
              </a:spcAft>
              <a:buClr>
                <a:schemeClr val="dk1"/>
              </a:buClr>
              <a:buSzPts val="2000"/>
              <a:buFont typeface="Noto Sans Symbols"/>
              <a:buChar char="❑"/>
            </a:pPr>
            <a:r>
              <a:rPr lang="pt-BR" sz="2000">
                <a:latin typeface="Arial"/>
                <a:ea typeface="Arial"/>
                <a:cs typeface="Arial"/>
                <a:sym typeface="Arial"/>
              </a:rPr>
              <a:t> Em </a:t>
            </a:r>
            <a:r>
              <a:rPr lang="pt-BR" sz="2000" i="1">
                <a:latin typeface="Arial"/>
                <a:ea typeface="Arial"/>
                <a:cs typeface="Arial"/>
                <a:sym typeface="Arial"/>
              </a:rPr>
              <a:t>Funcionário, </a:t>
            </a:r>
            <a:r>
              <a:rPr lang="pt-BR" sz="2000">
                <a:latin typeface="Arial"/>
                <a:ea typeface="Arial"/>
                <a:cs typeface="Arial"/>
                <a:sym typeface="Arial"/>
              </a:rPr>
              <a:t>todos os métodos são abstratos.</a:t>
            </a:r>
            <a:endParaRPr/>
          </a:p>
          <a:p>
            <a:pPr marL="114300" lvl="0" indent="0" algn="l" rtl="0">
              <a:lnSpc>
                <a:spcPct val="90000"/>
              </a:lnSpc>
              <a:spcBef>
                <a:spcPts val="1000"/>
              </a:spcBef>
              <a:spcAft>
                <a:spcPts val="0"/>
              </a:spcAft>
              <a:buClr>
                <a:schemeClr val="dk1"/>
              </a:buClr>
              <a:buSzPts val="2000"/>
              <a:buNone/>
            </a:pPr>
            <a:endParaRPr sz="2000"/>
          </a:p>
        </p:txBody>
      </p:sp>
      <p:sp>
        <p:nvSpPr>
          <p:cNvPr id="166" name="Google Shape;166;p8"/>
          <p:cNvSpPr/>
          <p:nvPr/>
        </p:nvSpPr>
        <p:spPr>
          <a:xfrm>
            <a:off x="5410200" y="0"/>
            <a:ext cx="6781799" cy="6858000"/>
          </a:xfrm>
          <a:prstGeom prst="rect">
            <a:avLst/>
          </a:prstGeom>
          <a:solidFill>
            <a:srgbClr val="FFFFFF"/>
          </a:solidFill>
          <a:ln>
            <a:noFill/>
          </a:ln>
          <a:effectLst>
            <a:outerShdw blurRad="177800" dist="215900" dir="8520000" sx="94000" sy="94000" algn="t" rotWithShape="0">
              <a:srgbClr val="000000">
                <a:alpha val="1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67" name="Google Shape;167;p8"/>
          <p:cNvPicPr preferRelativeResize="0"/>
          <p:nvPr/>
        </p:nvPicPr>
        <p:blipFill rotWithShape="1">
          <a:blip r:embed="rId3">
            <a:alphaModFix/>
          </a:blip>
          <a:srcRect/>
          <a:stretch/>
        </p:blipFill>
        <p:spPr>
          <a:xfrm>
            <a:off x="6096000" y="2495516"/>
            <a:ext cx="5334197" cy="1866968"/>
          </a:xfrm>
          <a:prstGeom prst="rect">
            <a:avLst/>
          </a:prstGeom>
          <a:noFill/>
          <a:ln>
            <a:noFill/>
          </a:ln>
        </p:spPr>
      </p:pic>
      <p:sp>
        <p:nvSpPr>
          <p:cNvPr id="168" name="Google Shape;168;p8"/>
          <p:cNvSpPr txBox="1">
            <a:spLocks noGrp="1"/>
          </p:cNvSpPr>
          <p:nvPr>
            <p:ph type="sldNum" idx="12"/>
          </p:nvPr>
        </p:nvSpPr>
        <p:spPr>
          <a:xfrm>
            <a:off x="8732520" y="6356350"/>
            <a:ext cx="3199387"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pt-BR">
                <a:solidFill>
                  <a:schemeClr val="dk1"/>
                </a:solidFill>
              </a:rPr>
              <a:t>8</a:t>
            </a:fld>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9" descr="Homem vestido de terno e gravata&#10;&#10;Descrição gerada automaticamente"/>
          <p:cNvPicPr preferRelativeResize="0"/>
          <p:nvPr/>
        </p:nvPicPr>
        <p:blipFill rotWithShape="1">
          <a:blip r:embed="rId3">
            <a:alphaModFix/>
          </a:blip>
          <a:srcRect/>
          <a:stretch/>
        </p:blipFill>
        <p:spPr>
          <a:xfrm>
            <a:off x="3762375" y="1162050"/>
            <a:ext cx="4667250" cy="4533900"/>
          </a:xfrm>
          <a:prstGeom prst="rect">
            <a:avLst/>
          </a:prstGeom>
          <a:noFill/>
          <a:ln>
            <a:noFill/>
          </a:ln>
        </p:spPr>
      </p:pic>
      <p:sp>
        <p:nvSpPr>
          <p:cNvPr id="174" name="Google Shape;174;p9"/>
          <p:cNvSpPr/>
          <p:nvPr/>
        </p:nvSpPr>
        <p:spPr>
          <a:xfrm>
            <a:off x="1312753" y="238720"/>
            <a:ext cx="754846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5400" b="0" cap="none" dirty="0">
                <a:solidFill>
                  <a:schemeClr val="dk1"/>
                </a:solidFill>
                <a:latin typeface="Arial"/>
                <a:ea typeface="Arial"/>
                <a:cs typeface="Arial"/>
                <a:sym typeface="Arial"/>
              </a:rPr>
              <a:t>Mas por que isso?</a:t>
            </a:r>
            <a:endParaRPr dirty="0"/>
          </a:p>
        </p:txBody>
      </p:sp>
    </p:spTree>
  </p:cSld>
  <p:clrMapOvr>
    <a:masterClrMapping/>
  </p:clrMapOvr>
</p:sld>
</file>

<file path=ppt/theme/theme1.xml><?xml version="1.0" encoding="utf-8"?>
<a:theme xmlns:a="http://schemas.openxmlformats.org/drawingml/2006/main" name="Tema do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2527</Words>
  <Application>Microsoft Office PowerPoint</Application>
  <PresentationFormat>Widescreen</PresentationFormat>
  <Paragraphs>253</Paragraphs>
  <Slides>35</Slides>
  <Notes>35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Play</vt:lpstr>
      <vt:lpstr>Noto Sans Symbols</vt:lpstr>
      <vt:lpstr>Arial</vt:lpstr>
      <vt:lpstr>Trebuchet MS</vt:lpstr>
      <vt:lpstr>Calibri</vt:lpstr>
      <vt:lpstr>Tema do Office</vt:lpstr>
      <vt:lpstr>Diagrama de classe de projeto</vt:lpstr>
      <vt:lpstr>PowerPoint Presentation</vt:lpstr>
      <vt:lpstr>PowerPoint Presentation</vt:lpstr>
      <vt:lpstr>Diagrama de classes de projeto</vt:lpstr>
      <vt:lpstr>PowerPoint Presentation</vt:lpstr>
      <vt:lpstr>Classe Abstrata</vt:lpstr>
      <vt:lpstr>PowerPoint Presentation</vt:lpstr>
      <vt:lpstr>Classe Interface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Navegabilidade  </vt:lpstr>
      <vt:lpstr>PowerPoint Presentation</vt:lpstr>
      <vt:lpstr>PowerPoint Presentation</vt:lpstr>
      <vt:lpstr>Navegabilidade x Semântica</vt:lpstr>
      <vt:lpstr>Revisão de Responsabilidades  </vt:lpstr>
      <vt:lpstr>Revisão de Responsabilidades  </vt:lpstr>
      <vt:lpstr>Boas práticas de atribuição  de responsabilidades </vt:lpstr>
      <vt:lpstr>PowerPoint Presentation</vt:lpstr>
      <vt:lpstr>Técnicas de qualidade de projeto: Coesão e Acoplamento</vt:lpstr>
      <vt:lpstr>Coesão</vt:lpstr>
      <vt:lpstr>PowerPoint Presentation</vt:lpstr>
      <vt:lpstr>PowerPoint Presentation</vt:lpstr>
      <vt:lpstr>PowerPoint Presentation</vt:lpstr>
      <vt:lpstr>Acoplamento</vt:lpstr>
      <vt:lpstr>PowerPoint Presentation</vt:lpstr>
      <vt:lpstr>PowerPoint Presentation</vt:lpstr>
      <vt:lpstr>Exemplo</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Domingo                        Nunes Nunes</dc:creator>
  <cp:lastModifiedBy>Bruno Henrique Nunes</cp:lastModifiedBy>
  <cp:revision>1</cp:revision>
  <dcterms:created xsi:type="dcterms:W3CDTF">2024-10-22T02:30:18Z</dcterms:created>
  <dcterms:modified xsi:type="dcterms:W3CDTF">2025-01-11T15:02:14Z</dcterms:modified>
</cp:coreProperties>
</file>